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83" r:id="rId4"/>
    <p:sldId id="287" r:id="rId5"/>
    <p:sldId id="288" r:id="rId6"/>
    <p:sldId id="289" r:id="rId7"/>
    <p:sldId id="291" r:id="rId8"/>
    <p:sldId id="292" r:id="rId9"/>
    <p:sldId id="294" r:id="rId10"/>
    <p:sldId id="295" r:id="rId11"/>
    <p:sldId id="260" r:id="rId12"/>
    <p:sldId id="284" r:id="rId13"/>
    <p:sldId id="285" r:id="rId14"/>
    <p:sldId id="280" r:id="rId15"/>
  </p:sldIdLst>
  <p:sldSz cx="12192000" cy="6858000"/>
  <p:notesSz cx="12192000" cy="6858000"/>
  <p:defaultTextStyle>
    <a:lvl1pPr marL="0" indent="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1pPr>
    <a:lvl2pPr marL="457200" indent="4572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2pPr>
    <a:lvl3pPr marL="914400" indent="9144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3pPr>
    <a:lvl4pPr marL="1371600" indent="13716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4pPr>
    <a:lvl5pPr marL="1828800" indent="18288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5pPr>
    <a:lvl6pPr>
      <a:defRPr lang="ru-RU" sz="1800"/>
    </a:lvl6pPr>
    <a:lvl7pPr>
      <a:defRPr lang="ru-RU" sz="1800"/>
    </a:lvl7pPr>
    <a:lvl8pPr>
      <a:defRPr lang="ru-RU" sz="1800"/>
    </a:lvl8pPr>
    <a:lvl9pPr>
      <a:defRPr lang="ru-RU" sz="1800"/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1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0C1567-5C90-4B03-830E-2BF014680511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EA125-8F8A-453C-8787-9F98867F2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281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EA125-8F8A-453C-8787-9F98867F23C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219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and Object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74" name="Shape 3074"/>
          <p:cNvSpPr>
            <a:spLocks noGrp="1" noChangeShapeType="1"/>
          </p:cNvSpPr>
          <p:nvPr>
            <p:ph type="title"/>
          </p:nvPr>
        </p:nvSpPr>
        <p:spPr bwMode="auto">
          <a:xfrm>
            <a:off x="814387" y="274637"/>
            <a:ext cx="10766425" cy="1141412"/>
          </a:xfrm>
          <a:prstGeom prst="rect">
            <a:avLst/>
          </a:prstGeom>
          <a:noFill/>
        </p:spPr>
        <p:txBody>
          <a:bodyPr lIns="90000" tIns="46800" rIns="90000" bIns="46800" anchor="ctr" anchorCtr="0"/>
          <a:lstStyle/>
          <a:p>
            <a:pPr marL="0" lvl="0" indent="0">
              <a:spcBef>
                <a:spcPts val="13"/>
              </a:spcBef>
              <a:buNone/>
              <a:defRPr/>
            </a:pPr>
            <a:r>
              <a:rPr lang="ru-RU"/>
              <a:t>Для правки текста заглавия щёлкните мышью</a:t>
            </a:r>
            <a:endParaRPr/>
          </a:p>
        </p:txBody>
      </p:sp>
      <p:sp>
        <p:nvSpPr>
          <p:cNvPr id="3075" name="Shape 3075"/>
          <p:cNvSpPr>
            <a:spLocks noGrp="1" noChangeShapeType="1"/>
          </p:cNvSpPr>
          <p:nvPr>
            <p:ph idx="1"/>
          </p:nvPr>
        </p:nvSpPr>
        <p:spPr bwMode="auto">
          <a:xfrm>
            <a:off x="814387" y="1600200"/>
            <a:ext cx="10766425" cy="4521200"/>
          </a:xfrm>
          <a:prstGeom prst="rect">
            <a:avLst/>
          </a:prstGeom>
          <a:noFill/>
        </p:spPr>
        <p:txBody>
          <a:bodyPr lIns="90000" tIns="46800" rIns="90000" bIns="46800"/>
          <a:lstStyle>
            <a:lvl1pPr marL="342900" indent="342900" algn="l" defTabSz="447675">
              <a:lnSpc>
                <a:spcPct val="100000"/>
              </a:lnSpc>
              <a:spcBef>
                <a:spcPts val="813"/>
              </a:spcBef>
              <a:spcAft>
                <a:spcPts val="13"/>
              </a:spcAft>
              <a:buNone/>
              <a:defRPr sz="32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713"/>
              </a:spcBef>
              <a:spcAft>
                <a:spcPts val="13"/>
              </a:spcAft>
              <a:buNone/>
              <a:defRPr sz="2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613"/>
              </a:spcBef>
              <a:spcAft>
                <a:spcPts val="13"/>
              </a:spcAft>
              <a:buNone/>
              <a:defRPr sz="24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342900" lvl="0" indent="0">
              <a:spcBef>
                <a:spcPts val="813"/>
              </a:spcBef>
              <a:buNone/>
              <a:defRPr/>
            </a:pPr>
            <a:r>
              <a:rPr lang="ru-RU"/>
              <a:t>Для правки структуры щёлкните мышью</a:t>
            </a:r>
            <a:endParaRPr/>
          </a:p>
          <a:p>
            <a:pPr marL="742950" lvl="1" indent="457200">
              <a:spcBef>
                <a:spcPts val="713"/>
              </a:spcBef>
              <a:buNone/>
              <a:defRPr/>
            </a:pPr>
            <a:r>
              <a:rPr lang="ru-RU"/>
              <a:t>Второй уровень структуры</a:t>
            </a:r>
            <a:endParaRPr/>
          </a:p>
          <a:p>
            <a:pPr marL="1143000" lvl="2" indent="914400">
              <a:spcBef>
                <a:spcPts val="613"/>
              </a:spcBef>
              <a:buNone/>
              <a:defRPr/>
            </a:pPr>
            <a:r>
              <a:rPr lang="ru-RU"/>
              <a:t>Третий уровень структуры</a:t>
            </a:r>
            <a:endParaRPr/>
          </a:p>
          <a:p>
            <a:pPr marL="1600200" lvl="3" indent="1371600">
              <a:spcBef>
                <a:spcPts val="513"/>
              </a:spcBef>
              <a:buNone/>
              <a:defRPr/>
            </a:pPr>
            <a:r>
              <a:rPr lang="ru-RU"/>
              <a:t>Четвёртый уровень структуры</a:t>
            </a:r>
            <a:endParaRPr/>
          </a:p>
          <a:p>
            <a:pPr marL="2057400" lvl="4" indent="1828800">
              <a:spcBef>
                <a:spcPts val="513"/>
              </a:spcBef>
              <a:buNone/>
              <a:defRPr/>
            </a:pPr>
            <a:r>
              <a:rPr lang="ru-RU"/>
              <a:t>Пятый уровень структуры</a:t>
            </a:r>
            <a:endParaRPr/>
          </a:p>
          <a:p>
            <a:pPr marL="342900" lvl="0" indent="0">
              <a:spcBef>
                <a:spcPts val="813"/>
              </a:spcBef>
              <a:buNone/>
              <a:defRPr/>
            </a:pPr>
            <a:r>
              <a:rPr lang="ru-RU"/>
              <a:t>Шестой уровень структуры</a:t>
            </a:r>
            <a:endParaRPr/>
          </a:p>
          <a:p>
            <a:pPr marL="342900" lvl="0" indent="0">
              <a:spcBef>
                <a:spcPts val="813"/>
              </a:spcBef>
              <a:buNone/>
              <a:defRPr/>
            </a:pPr>
            <a:r>
              <a:rPr lang="ru-RU"/>
              <a:t>Седьмой уровень структуры</a:t>
            </a:r>
            <a:endParaRPr/>
          </a:p>
        </p:txBody>
      </p:sp>
      <p:sp>
        <p:nvSpPr>
          <p:cNvPr id="3076" name="Shape 3076"/>
          <p:cNvSpPr>
            <a:spLocks noGrp="1" noChangeShapeType="1"/>
          </p:cNvSpPr>
          <p:nvPr>
            <p:ph type="dt"/>
          </p:nvPr>
        </p:nvSpPr>
        <p:spPr bwMode="auto">
          <a:xfrm>
            <a:off x="814387" y="6354762"/>
            <a:ext cx="2843211" cy="363537"/>
          </a:xfrm>
          <a:prstGeom prst="rect">
            <a:avLst/>
          </a:prstGeom>
          <a:noFill/>
        </p:spPr>
        <p:txBody>
          <a:bodyPr lIns="90000" tIns="46800" rIns="90000" bIns="46800" anchor="ctr" anchorCtr="0"/>
          <a:lstStyle>
            <a:lvl1pPr marL="0" indent="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5pPr>
            <a:lvl6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6pPr>
            <a:lvl7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7pPr>
            <a:lvl8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8pPr>
            <a:lvl9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9pPr>
          </a:lstStyle>
          <a:p>
            <a:pPr marL="0" lvl="0" indent="0" defTabSz="447675"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/>
            </a:pPr>
            <a:endParaRPr lang="en-US" sz="1200"/>
          </a:p>
        </p:txBody>
      </p:sp>
      <p:sp>
        <p:nvSpPr>
          <p:cNvPr id="1042" name="Shape 1042"/>
          <p:cNvSpPr>
            <a:spLocks noGrp="1" noChangeShapeType="1"/>
          </p:cNvSpPr>
          <p:nvPr>
            <p:ph type="ftr"/>
          </p:nvPr>
        </p:nvSpPr>
        <p:spPr bwMode="auto">
          <a:prstGeom prst="rect">
            <a:avLst/>
          </a:prstGeom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3078" name="Shape 3078"/>
          <p:cNvSpPr>
            <a:spLocks noGrp="1" noChangeShapeType="1"/>
          </p:cNvSpPr>
          <p:nvPr>
            <p:ph type="sldNum"/>
          </p:nvPr>
        </p:nvSpPr>
        <p:spPr bwMode="auto">
          <a:xfrm>
            <a:off x="9347200" y="14287"/>
            <a:ext cx="2843211" cy="361950"/>
          </a:xfrm>
          <a:prstGeom prst="rect">
            <a:avLst/>
          </a:prstGeom>
          <a:noFill/>
        </p:spPr>
        <p:txBody>
          <a:bodyPr lIns="90000" tIns="46800" rIns="90000" bIns="46800" anchor="ctr" anchorCtr="0"/>
          <a:lstStyle>
            <a:lvl1pPr marL="0" indent="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5pPr>
            <a:lvl6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6pPr>
            <a:lvl7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7pPr>
            <a:lvl8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8pPr>
            <a:lvl9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9pPr>
          </a:lstStyle>
          <a:p>
            <a:pPr marL="0" lvl="0" indent="0" algn="r" defTabSz="447675"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/>
            </a:pPr>
            <a:fld id="{D038279B-FC19-497E-A7D1-5ADD9CAF016F}" type="slidenum">
              <a:rPr lang="ru-RU" sz="1200">
                <a:solidFill>
                  <a:srgbClr val="898989"/>
                </a:solidFill>
                <a:ea typeface="Tahoma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5_Default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18" name="Shape 1028"/>
          <p:cNvSpPr txBox="1">
            <a:spLocks noGrp="1" noChangeShapeType="1"/>
          </p:cNvSpPr>
          <p:nvPr/>
        </p:nvSpPr>
        <p:spPr bwMode="auto">
          <a:xfrm>
            <a:off x="4165600" y="6354762"/>
            <a:ext cx="3860800" cy="365125"/>
          </a:xfrm>
          <a:prstGeom prst="rect">
            <a:avLst/>
          </a:prstGeom>
          <a:noFill/>
        </p:spPr>
        <p:txBody>
          <a:bodyPr wrap="none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9219" name="Shape 1025"/>
          <p:cNvSpPr>
            <a:spLocks noGrp="1" noChangeShapeType="1"/>
          </p:cNvSpPr>
          <p:nvPr>
            <p:ph type="title"/>
          </p:nvPr>
        </p:nvSpPr>
        <p:spPr bwMode="auto">
          <a:xfrm>
            <a:off x="814387" y="274637"/>
            <a:ext cx="10766425" cy="1141412"/>
          </a:xfrm>
          <a:prstGeom prst="rect">
            <a:avLst/>
          </a:prstGeom>
          <a:noFill/>
        </p:spPr>
        <p:txBody>
          <a:bodyPr lIns="90000" tIns="46800" rIns="90000" bIns="46800" anchor="ctr" anchorCtr="0"/>
          <a:lstStyle/>
          <a:p>
            <a:pPr marL="0" lvl="0" indent="0">
              <a:spcBef>
                <a:spcPts val="13"/>
              </a:spcBef>
              <a:buNone/>
              <a:defRPr/>
            </a:pPr>
            <a:r>
              <a:rPr lang="ru-RU"/>
              <a:t>Для правки текста заглавия щёлкните мышью</a:t>
            </a:r>
            <a:endParaRPr/>
          </a:p>
        </p:txBody>
      </p:sp>
      <p:sp>
        <p:nvSpPr>
          <p:cNvPr id="9220" name="Shape 1026"/>
          <p:cNvSpPr>
            <a:spLocks noGrp="1" noChangeShapeType="1"/>
          </p:cNvSpPr>
          <p:nvPr>
            <p:ph type="body" idx="1"/>
          </p:nvPr>
        </p:nvSpPr>
        <p:spPr bwMode="auto">
          <a:xfrm>
            <a:off x="814387" y="1600200"/>
            <a:ext cx="10766425" cy="4521200"/>
          </a:xfrm>
          <a:prstGeom prst="rect">
            <a:avLst/>
          </a:prstGeom>
          <a:noFill/>
        </p:spPr>
        <p:txBody>
          <a:bodyPr lIns="90000" tIns="46800" rIns="90000" bIns="46800"/>
          <a:lstStyle/>
          <a:p>
            <a:pPr marL="342900" lvl="0" indent="0">
              <a:spcBef>
                <a:spcPts val="813"/>
              </a:spcBef>
              <a:buNone/>
              <a:defRPr/>
            </a:pPr>
            <a:r>
              <a:rPr lang="ru-RU"/>
              <a:t>Для правки структуры щёлкните мышью</a:t>
            </a:r>
            <a:endParaRPr/>
          </a:p>
          <a:p>
            <a:pPr marL="742950" lvl="1" indent="457200">
              <a:spcBef>
                <a:spcPts val="713"/>
              </a:spcBef>
              <a:buNone/>
              <a:defRPr/>
            </a:pPr>
            <a:r>
              <a:rPr lang="ru-RU"/>
              <a:t>Второй уровень структуры</a:t>
            </a:r>
            <a:endParaRPr/>
          </a:p>
          <a:p>
            <a:pPr marL="1143000" lvl="2" indent="914400">
              <a:spcBef>
                <a:spcPts val="613"/>
              </a:spcBef>
              <a:buNone/>
              <a:defRPr/>
            </a:pPr>
            <a:r>
              <a:rPr lang="ru-RU"/>
              <a:t>Третий уровень структуры</a:t>
            </a:r>
            <a:endParaRPr/>
          </a:p>
          <a:p>
            <a:pPr marL="1600200" lvl="3" indent="1371600">
              <a:spcBef>
                <a:spcPts val="513"/>
              </a:spcBef>
              <a:buNone/>
              <a:defRPr/>
            </a:pPr>
            <a:r>
              <a:rPr lang="ru-RU"/>
              <a:t>Четвёртый уровень структуры</a:t>
            </a:r>
            <a:endParaRPr/>
          </a:p>
          <a:p>
            <a:pPr marL="2057400" lvl="4" indent="1828800">
              <a:spcBef>
                <a:spcPts val="513"/>
              </a:spcBef>
              <a:buNone/>
              <a:defRPr/>
            </a:pPr>
            <a:r>
              <a:rPr lang="ru-RU"/>
              <a:t>Пятый уровень структуры</a:t>
            </a:r>
            <a:endParaRPr/>
          </a:p>
          <a:p>
            <a:pPr marL="342900" lvl="0" indent="0">
              <a:spcBef>
                <a:spcPts val="813"/>
              </a:spcBef>
              <a:buNone/>
              <a:defRPr/>
            </a:pPr>
            <a:r>
              <a:rPr lang="ru-RU"/>
              <a:t>Шестой уровень структуры</a:t>
            </a:r>
            <a:endParaRPr/>
          </a:p>
          <a:p>
            <a:pPr marL="342900" lvl="0" indent="0">
              <a:spcBef>
                <a:spcPts val="813"/>
              </a:spcBef>
              <a:buNone/>
              <a:defRPr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6_Default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42" name="Shape 1028"/>
          <p:cNvSpPr txBox="1">
            <a:spLocks noGrp="1" noChangeShapeType="1"/>
          </p:cNvSpPr>
          <p:nvPr/>
        </p:nvSpPr>
        <p:spPr bwMode="auto">
          <a:xfrm>
            <a:off x="4165600" y="6354762"/>
            <a:ext cx="3860800" cy="365125"/>
          </a:xfrm>
          <a:prstGeom prst="rect">
            <a:avLst/>
          </a:prstGeom>
          <a:noFill/>
        </p:spPr>
        <p:txBody>
          <a:bodyPr wrap="none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0243" name="Shape 1025"/>
          <p:cNvSpPr>
            <a:spLocks noGrp="1" noChangeShapeType="1"/>
          </p:cNvSpPr>
          <p:nvPr>
            <p:ph type="title"/>
          </p:nvPr>
        </p:nvSpPr>
        <p:spPr bwMode="auto">
          <a:xfrm>
            <a:off x="814387" y="274637"/>
            <a:ext cx="10766425" cy="1141412"/>
          </a:xfrm>
          <a:prstGeom prst="rect">
            <a:avLst/>
          </a:prstGeom>
          <a:noFill/>
        </p:spPr>
        <p:txBody>
          <a:bodyPr lIns="90000" tIns="46800" rIns="90000" bIns="46800" anchor="ctr" anchorCtr="0"/>
          <a:lstStyle/>
          <a:p>
            <a:pPr marL="0" lvl="0" indent="0">
              <a:spcBef>
                <a:spcPts val="13"/>
              </a:spcBef>
              <a:buNone/>
              <a:defRPr/>
            </a:pPr>
            <a:r>
              <a:rPr lang="ru-RU"/>
              <a:t>Для правки текста заглавия щёлкните мышью</a:t>
            </a:r>
            <a:endParaRPr/>
          </a:p>
        </p:txBody>
      </p:sp>
      <p:sp>
        <p:nvSpPr>
          <p:cNvPr id="10244" name="Shape 1026"/>
          <p:cNvSpPr>
            <a:spLocks noGrp="1" noChangeShapeType="1"/>
          </p:cNvSpPr>
          <p:nvPr>
            <p:ph type="body" idx="1"/>
          </p:nvPr>
        </p:nvSpPr>
        <p:spPr bwMode="auto">
          <a:xfrm>
            <a:off x="814387" y="1600200"/>
            <a:ext cx="10766425" cy="4521200"/>
          </a:xfrm>
          <a:prstGeom prst="rect">
            <a:avLst/>
          </a:prstGeom>
          <a:noFill/>
        </p:spPr>
        <p:txBody>
          <a:bodyPr lIns="90000" tIns="46800" rIns="90000" bIns="46800"/>
          <a:lstStyle/>
          <a:p>
            <a:pPr marL="342900" lvl="0" indent="0">
              <a:spcBef>
                <a:spcPts val="813"/>
              </a:spcBef>
              <a:buNone/>
              <a:defRPr/>
            </a:pPr>
            <a:r>
              <a:rPr lang="ru-RU"/>
              <a:t>Для правки структуры щёлкните мышью</a:t>
            </a:r>
            <a:endParaRPr/>
          </a:p>
          <a:p>
            <a:pPr marL="742950" lvl="1" indent="457200">
              <a:spcBef>
                <a:spcPts val="713"/>
              </a:spcBef>
              <a:buNone/>
              <a:defRPr/>
            </a:pPr>
            <a:r>
              <a:rPr lang="ru-RU"/>
              <a:t>Второй уровень структуры</a:t>
            </a:r>
            <a:endParaRPr/>
          </a:p>
          <a:p>
            <a:pPr marL="1143000" lvl="2" indent="914400">
              <a:spcBef>
                <a:spcPts val="613"/>
              </a:spcBef>
              <a:buNone/>
              <a:defRPr/>
            </a:pPr>
            <a:r>
              <a:rPr lang="ru-RU"/>
              <a:t>Третий уровень структуры</a:t>
            </a:r>
            <a:endParaRPr/>
          </a:p>
          <a:p>
            <a:pPr marL="1600200" lvl="3" indent="1371600">
              <a:spcBef>
                <a:spcPts val="513"/>
              </a:spcBef>
              <a:buNone/>
              <a:defRPr/>
            </a:pPr>
            <a:r>
              <a:rPr lang="ru-RU"/>
              <a:t>Четвёртый уровень структуры</a:t>
            </a:r>
            <a:endParaRPr/>
          </a:p>
          <a:p>
            <a:pPr marL="2057400" lvl="4" indent="1828800">
              <a:spcBef>
                <a:spcPts val="513"/>
              </a:spcBef>
              <a:buNone/>
              <a:defRPr/>
            </a:pPr>
            <a:r>
              <a:rPr lang="ru-RU"/>
              <a:t>Пятый уровень структуры</a:t>
            </a:r>
            <a:endParaRPr/>
          </a:p>
          <a:p>
            <a:pPr marL="342900" lvl="0" indent="0">
              <a:spcBef>
                <a:spcPts val="813"/>
              </a:spcBef>
              <a:buNone/>
              <a:defRPr/>
            </a:pPr>
            <a:r>
              <a:rPr lang="ru-RU"/>
              <a:t>Шестой уровень структуры</a:t>
            </a:r>
            <a:endParaRPr/>
          </a:p>
          <a:p>
            <a:pPr marL="342900" lvl="0" indent="0">
              <a:spcBef>
                <a:spcPts val="813"/>
              </a:spcBef>
              <a:buNone/>
              <a:defRPr/>
            </a:pPr>
            <a:r>
              <a:rPr lang="ru-RU"/>
              <a:t>Седьмой уровень структуры</a:t>
            </a:r>
            <a:endParaRPr/>
          </a:p>
        </p:txBody>
      </p:sp>
      <p:sp>
        <p:nvSpPr>
          <p:cNvPr id="10245" name="Shape 1027"/>
          <p:cNvSpPr>
            <a:spLocks noGrp="1" noChangeShapeType="1"/>
          </p:cNvSpPr>
          <p:nvPr>
            <p:ph type="dt" idx="2"/>
          </p:nvPr>
        </p:nvSpPr>
        <p:spPr bwMode="auto">
          <a:xfrm>
            <a:off x="814387" y="6354762"/>
            <a:ext cx="2843211" cy="363537"/>
          </a:xfrm>
          <a:prstGeom prst="rect">
            <a:avLst/>
          </a:prstGeom>
          <a:noFill/>
        </p:spPr>
        <p:txBody>
          <a:bodyPr lIns="90000" tIns="46800" rIns="90000" bIns="46800" anchor="ctr" anchorCtr="0"/>
          <a:lstStyle>
            <a:lvl1pPr marL="0" indent="0" algn="l" defTabSz="4476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1pPr>
            <a:lvl2pPr marL="457200" indent="457200" algn="l" defTabSz="4476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2pPr>
            <a:lvl3pPr marL="914400" indent="914400" algn="l" defTabSz="4476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3pPr>
            <a:lvl4pPr marL="1371600" indent="1371600" algn="l" defTabSz="4476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4pPr>
            <a:lvl5pPr marL="1828800" indent="1828800" algn="l" defTabSz="4476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5pPr>
            <a:lvl6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6pPr>
            <a:lvl7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7pPr>
            <a:lvl8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8pPr>
            <a:lvl9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9pPr>
          </a:lstStyle>
          <a:p>
            <a:pPr marL="0" lvl="0" indent="0" defTabSz="447675"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/>
            </a:pPr>
            <a:r>
              <a:rPr lang="ru-RU" sz="1200">
                <a:solidFill>
                  <a:srgbClr val="898989"/>
                </a:solidFill>
                <a:ea typeface="Tahoma"/>
              </a:rPr>
              <a:t>*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74" name="Shape 1025"/>
          <p:cNvSpPr>
            <a:spLocks noGrp="1" noChangeShapeType="1"/>
          </p:cNvSpPr>
          <p:nvPr>
            <p:ph type="title"/>
          </p:nvPr>
        </p:nvSpPr>
        <p:spPr bwMode="auto">
          <a:xfrm>
            <a:off x="814387" y="274637"/>
            <a:ext cx="10766425" cy="1141412"/>
          </a:xfrm>
          <a:prstGeom prst="rect">
            <a:avLst/>
          </a:prstGeom>
          <a:noFill/>
        </p:spPr>
        <p:txBody>
          <a:bodyPr lIns="90000" tIns="46800" rIns="90000" bIns="46800" anchor="ctr" anchorCtr="0"/>
          <a:lstStyle/>
          <a:p>
            <a:pPr marL="0" lvl="0" indent="0">
              <a:spcBef>
                <a:spcPts val="13"/>
              </a:spcBef>
              <a:buNone/>
              <a:defRPr/>
            </a:pPr>
            <a:r>
              <a:rPr lang="ru-RU"/>
              <a:t>Для правки текста заглавия щёлкните мышью</a:t>
            </a:r>
            <a:endParaRPr/>
          </a:p>
        </p:txBody>
      </p:sp>
      <p:sp>
        <p:nvSpPr>
          <p:cNvPr id="3075" name="Shape 1026"/>
          <p:cNvSpPr>
            <a:spLocks noGrp="1" noChangeShapeType="1"/>
          </p:cNvSpPr>
          <p:nvPr>
            <p:ph type="body" idx="1"/>
          </p:nvPr>
        </p:nvSpPr>
        <p:spPr bwMode="auto">
          <a:xfrm>
            <a:off x="814387" y="1600200"/>
            <a:ext cx="10766425" cy="4521200"/>
          </a:xfrm>
          <a:prstGeom prst="rect">
            <a:avLst/>
          </a:prstGeom>
          <a:noFill/>
        </p:spPr>
        <p:txBody>
          <a:bodyPr lIns="90000" tIns="46800" rIns="90000" bIns="46800"/>
          <a:lstStyle>
            <a:lvl1pPr marL="342900" indent="342900" algn="l" defTabSz="447675">
              <a:lnSpc>
                <a:spcPct val="100000"/>
              </a:lnSpc>
              <a:spcBef>
                <a:spcPts val="813"/>
              </a:spcBef>
              <a:spcAft>
                <a:spcPts val="13"/>
              </a:spcAft>
              <a:buNone/>
              <a:defRPr sz="32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713"/>
              </a:spcBef>
              <a:spcAft>
                <a:spcPts val="13"/>
              </a:spcAft>
              <a:buNone/>
              <a:defRPr sz="2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613"/>
              </a:spcBef>
              <a:spcAft>
                <a:spcPts val="13"/>
              </a:spcAft>
              <a:buNone/>
              <a:defRPr sz="24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342900" lvl="0" indent="0">
              <a:spcBef>
                <a:spcPts val="813"/>
              </a:spcBef>
              <a:buNone/>
              <a:defRPr/>
            </a:pPr>
            <a:r>
              <a:rPr lang="ru-RU"/>
              <a:t>Для правки структуры щёлкните мышью</a:t>
            </a:r>
            <a:endParaRPr/>
          </a:p>
          <a:p>
            <a:pPr marL="742950" lvl="1" indent="457200">
              <a:spcBef>
                <a:spcPts val="713"/>
              </a:spcBef>
              <a:buNone/>
              <a:defRPr/>
            </a:pPr>
            <a:r>
              <a:rPr lang="ru-RU"/>
              <a:t>Второй уровень структуры</a:t>
            </a:r>
            <a:endParaRPr/>
          </a:p>
          <a:p>
            <a:pPr marL="1143000" lvl="2" indent="914400">
              <a:spcBef>
                <a:spcPts val="613"/>
              </a:spcBef>
              <a:buNone/>
              <a:defRPr/>
            </a:pPr>
            <a:r>
              <a:rPr lang="ru-RU"/>
              <a:t>Третий уровень структуры</a:t>
            </a:r>
            <a:endParaRPr/>
          </a:p>
          <a:p>
            <a:pPr marL="1600200" lvl="3" indent="1371600">
              <a:spcBef>
                <a:spcPts val="513"/>
              </a:spcBef>
              <a:buNone/>
              <a:defRPr/>
            </a:pPr>
            <a:r>
              <a:rPr lang="ru-RU"/>
              <a:t>Четвёртый уровень структуры</a:t>
            </a:r>
            <a:endParaRPr/>
          </a:p>
          <a:p>
            <a:pPr marL="2057400" lvl="4" indent="1828800">
              <a:spcBef>
                <a:spcPts val="513"/>
              </a:spcBef>
              <a:buNone/>
              <a:defRPr/>
            </a:pPr>
            <a:r>
              <a:rPr lang="ru-RU"/>
              <a:t>Пятый уровень структуры</a:t>
            </a:r>
            <a:endParaRPr/>
          </a:p>
          <a:p>
            <a:pPr marL="342900" lvl="0" indent="0">
              <a:spcBef>
                <a:spcPts val="813"/>
              </a:spcBef>
              <a:buNone/>
              <a:defRPr/>
            </a:pPr>
            <a:r>
              <a:rPr lang="ru-RU"/>
              <a:t>Шестой уровень структуры</a:t>
            </a:r>
            <a:endParaRPr/>
          </a:p>
          <a:p>
            <a:pPr marL="342900" lvl="0" indent="0">
              <a:spcBef>
                <a:spcPts val="813"/>
              </a:spcBef>
              <a:buNone/>
              <a:defRPr/>
            </a:pPr>
            <a:r>
              <a:rPr lang="ru-RU"/>
              <a:t>Седьмой уровень структуры</a:t>
            </a:r>
            <a:endParaRPr/>
          </a:p>
        </p:txBody>
      </p:sp>
      <p:sp>
        <p:nvSpPr>
          <p:cNvPr id="3076" name="Shape 1027"/>
          <p:cNvSpPr>
            <a:spLocks noGrp="1" noChangeShapeType="1"/>
          </p:cNvSpPr>
          <p:nvPr>
            <p:ph type="dt"/>
          </p:nvPr>
        </p:nvSpPr>
        <p:spPr bwMode="auto">
          <a:xfrm>
            <a:off x="814387" y="6354762"/>
            <a:ext cx="2843211" cy="363537"/>
          </a:xfrm>
          <a:prstGeom prst="rect">
            <a:avLst/>
          </a:prstGeom>
          <a:noFill/>
        </p:spPr>
        <p:txBody>
          <a:bodyPr lIns="90000" tIns="46800" rIns="90000" bIns="46800" anchor="ctr" anchorCtr="0"/>
          <a:lstStyle>
            <a:lvl1pPr marL="0" indent="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5pPr>
            <a:lvl6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6pPr>
            <a:lvl7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7pPr>
            <a:lvl8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8pPr>
            <a:lvl9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9pPr>
          </a:lstStyle>
          <a:p>
            <a:pPr marL="0" lvl="0" indent="0" defTabSz="447675"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/>
            </a:pPr>
            <a:r>
              <a:rPr lang="ru-RU" sz="1200">
                <a:solidFill>
                  <a:srgbClr val="898989"/>
                </a:solidFill>
                <a:ea typeface="Tahoma"/>
              </a:rPr>
              <a:t>*</a:t>
            </a:r>
            <a:endParaRPr/>
          </a:p>
        </p:txBody>
      </p:sp>
      <p:sp>
        <p:nvSpPr>
          <p:cNvPr id="3077" name="Shape 1028"/>
          <p:cNvSpPr txBox="1">
            <a:spLocks noGrp="1" noChangeShapeType="1"/>
          </p:cNvSpPr>
          <p:nvPr/>
        </p:nvSpPr>
        <p:spPr bwMode="auto">
          <a:xfrm>
            <a:off x="4165600" y="6354762"/>
            <a:ext cx="3860800" cy="365125"/>
          </a:xfrm>
          <a:prstGeom prst="rect">
            <a:avLst/>
          </a:prstGeom>
          <a:noFill/>
        </p:spPr>
        <p:txBody>
          <a:bodyPr wrap="none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3078" name="Shape 1029"/>
          <p:cNvSpPr>
            <a:spLocks noGrp="1" noChangeShapeType="1"/>
          </p:cNvSpPr>
          <p:nvPr>
            <p:ph type="sldNum"/>
          </p:nvPr>
        </p:nvSpPr>
        <p:spPr bwMode="auto">
          <a:xfrm>
            <a:off x="9347200" y="14287"/>
            <a:ext cx="2843211" cy="361950"/>
          </a:xfrm>
          <a:prstGeom prst="rect">
            <a:avLst/>
          </a:prstGeom>
          <a:noFill/>
        </p:spPr>
        <p:txBody>
          <a:bodyPr lIns="90000" tIns="46800" rIns="90000" bIns="46800" anchor="ctr" anchorCtr="0"/>
          <a:lstStyle>
            <a:lvl1pPr marL="0" indent="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sz="1800" b="0" i="0">
                <a:solidFill>
                  <a:srgbClr val="000000"/>
                </a:solidFill>
                <a:latin typeface="Arial"/>
                <a:ea typeface="Tahoma"/>
              </a:defRPr>
            </a:lvl5pPr>
            <a:lvl6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6pPr>
            <a:lvl7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7pPr>
            <a:lvl8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8pPr>
            <a:lvl9pPr defTabSz="4476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 lang="ru-RU" sz="1800"/>
            </a:lvl9pPr>
          </a:lstStyle>
          <a:p>
            <a:pPr marL="0" lvl="0" indent="0" algn="r" defTabSz="447675">
              <a:spcBef>
                <a:spcPts val="13"/>
              </a:spcBef>
              <a:spcAft>
                <a:spcPts val="13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6812" algn="l"/>
              </a:tabLst>
              <a:defRPr/>
            </a:pPr>
            <a:fld id="{D038279B-FC19-497E-A7D1-5ADD9CAF016F}" type="slidenum">
              <a:rPr lang="ru-RU" sz="1200">
                <a:solidFill>
                  <a:srgbClr val="898989"/>
                </a:solidFill>
                <a:ea typeface="Tahoma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marL="0" indent="0" algn="ctr" defTabSz="447675">
        <a:lnSpc>
          <a:spcPct val="100000"/>
        </a:lnSpc>
        <a:spcBef>
          <a:spcPts val="13"/>
        </a:spcBef>
        <a:spcAft>
          <a:spcPts val="13"/>
        </a:spcAft>
        <a:buNone/>
        <a:defRPr lang="ru-RU" sz="4400" b="1" i="0">
          <a:solidFill>
            <a:srgbClr val="000000"/>
          </a:solidFill>
          <a:latin typeface="Arial"/>
          <a:ea typeface="Tahoma"/>
        </a:defRPr>
      </a:lvl1pPr>
      <a:lvl2pPr marL="0" indent="0" algn="ctr" defTabSz="447675">
        <a:lnSpc>
          <a:spcPct val="100000"/>
        </a:lnSpc>
        <a:spcBef>
          <a:spcPts val="13"/>
        </a:spcBef>
        <a:spcAft>
          <a:spcPts val="13"/>
        </a:spcAft>
        <a:buNone/>
        <a:defRPr lang="ru-RU" sz="4400" b="1" i="0">
          <a:solidFill>
            <a:srgbClr val="000000"/>
          </a:solidFill>
          <a:latin typeface="Arial"/>
          <a:ea typeface="Tahoma"/>
        </a:defRPr>
      </a:lvl2pPr>
      <a:lvl3pPr marL="0" indent="0" algn="ctr" defTabSz="447675">
        <a:lnSpc>
          <a:spcPct val="100000"/>
        </a:lnSpc>
        <a:spcBef>
          <a:spcPts val="13"/>
        </a:spcBef>
        <a:spcAft>
          <a:spcPts val="13"/>
        </a:spcAft>
        <a:buNone/>
        <a:defRPr lang="ru-RU" sz="4400" b="1" i="0">
          <a:solidFill>
            <a:srgbClr val="000000"/>
          </a:solidFill>
          <a:latin typeface="Arial"/>
          <a:ea typeface="Tahoma"/>
        </a:defRPr>
      </a:lvl3pPr>
      <a:lvl4pPr marL="0" indent="0" algn="ctr" defTabSz="447675">
        <a:lnSpc>
          <a:spcPct val="100000"/>
        </a:lnSpc>
        <a:spcBef>
          <a:spcPts val="13"/>
        </a:spcBef>
        <a:spcAft>
          <a:spcPts val="13"/>
        </a:spcAft>
        <a:buNone/>
        <a:defRPr lang="ru-RU" sz="4400" b="1" i="0">
          <a:solidFill>
            <a:srgbClr val="000000"/>
          </a:solidFill>
          <a:latin typeface="Arial"/>
          <a:ea typeface="Tahoma"/>
        </a:defRPr>
      </a:lvl4pPr>
      <a:lvl5pPr marL="0" indent="0" algn="ctr" defTabSz="447675">
        <a:lnSpc>
          <a:spcPct val="100000"/>
        </a:lnSpc>
        <a:spcBef>
          <a:spcPts val="13"/>
        </a:spcBef>
        <a:spcAft>
          <a:spcPts val="13"/>
        </a:spcAft>
        <a:buNone/>
        <a:defRPr lang="ru-RU" sz="4400" b="1" i="0">
          <a:solidFill>
            <a:srgbClr val="000000"/>
          </a:solidFill>
          <a:latin typeface="Arial"/>
          <a:ea typeface="Tahoma"/>
        </a:defRPr>
      </a:lvl5pPr>
      <a:lvl6pPr>
        <a:defRPr lang="ru-RU" sz="1800"/>
      </a:lvl6pPr>
      <a:lvl7pPr>
        <a:defRPr lang="ru-RU" sz="1800"/>
      </a:lvl7pPr>
      <a:lvl8pPr>
        <a:defRPr lang="ru-RU" sz="1800"/>
      </a:lvl8pPr>
      <a:lvl9pPr>
        <a:defRPr lang="ru-RU" sz="1800"/>
      </a:lvl9pPr>
    </p:titleStyle>
    <p:bodyStyle>
      <a:lvl1pPr marL="342900" indent="342900" algn="l" defTabSz="447675">
        <a:lnSpc>
          <a:spcPct val="100000"/>
        </a:lnSpc>
        <a:spcBef>
          <a:spcPts val="813"/>
        </a:spcBef>
        <a:spcAft>
          <a:spcPts val="13"/>
        </a:spcAft>
        <a:buNone/>
        <a:defRPr lang="ru-RU" sz="3200" b="0" i="0">
          <a:solidFill>
            <a:srgbClr val="000000"/>
          </a:solidFill>
          <a:latin typeface="Arial"/>
          <a:ea typeface="Tahoma"/>
        </a:defRPr>
      </a:lvl1pPr>
      <a:lvl2pPr marL="742950" indent="1200150" algn="l" defTabSz="447675">
        <a:lnSpc>
          <a:spcPct val="100000"/>
        </a:lnSpc>
        <a:spcBef>
          <a:spcPts val="713"/>
        </a:spcBef>
        <a:spcAft>
          <a:spcPts val="13"/>
        </a:spcAft>
        <a:buNone/>
        <a:defRPr lang="ru-RU" sz="2800" b="0" i="0">
          <a:solidFill>
            <a:srgbClr val="000000"/>
          </a:solidFill>
          <a:latin typeface="Arial"/>
          <a:ea typeface="Tahoma"/>
        </a:defRPr>
      </a:lvl2pPr>
      <a:lvl3pPr marL="1143000" indent="2057400" algn="l" defTabSz="447675">
        <a:lnSpc>
          <a:spcPct val="100000"/>
        </a:lnSpc>
        <a:spcBef>
          <a:spcPts val="613"/>
        </a:spcBef>
        <a:spcAft>
          <a:spcPts val="13"/>
        </a:spcAft>
        <a:buNone/>
        <a:defRPr lang="ru-RU" sz="2400" b="0" i="0">
          <a:solidFill>
            <a:srgbClr val="000000"/>
          </a:solidFill>
          <a:latin typeface="Arial"/>
          <a:ea typeface="Tahoma"/>
        </a:defRPr>
      </a:lvl3pPr>
      <a:lvl4pPr marL="1600200" indent="2971800" algn="l" defTabSz="447675">
        <a:lnSpc>
          <a:spcPct val="100000"/>
        </a:lnSpc>
        <a:spcBef>
          <a:spcPts val="513"/>
        </a:spcBef>
        <a:spcAft>
          <a:spcPts val="13"/>
        </a:spcAft>
        <a:buNone/>
        <a:defRPr lang="ru-RU" sz="2000" b="0" i="0">
          <a:solidFill>
            <a:srgbClr val="000000"/>
          </a:solidFill>
          <a:latin typeface="Arial"/>
          <a:ea typeface="Tahoma"/>
        </a:defRPr>
      </a:lvl4pPr>
      <a:lvl5pPr marL="2057400" indent="3886200" algn="l" defTabSz="447675">
        <a:lnSpc>
          <a:spcPct val="100000"/>
        </a:lnSpc>
        <a:spcBef>
          <a:spcPts val="513"/>
        </a:spcBef>
        <a:spcAft>
          <a:spcPts val="13"/>
        </a:spcAft>
        <a:buNone/>
        <a:defRPr lang="ru-RU" sz="2000" b="0" i="0">
          <a:solidFill>
            <a:srgbClr val="000000"/>
          </a:solidFill>
          <a:latin typeface="Arial"/>
          <a:ea typeface="Tahoma"/>
        </a:defRPr>
      </a:lvl5pPr>
      <a:lvl6pPr>
        <a:defRPr lang="ru-RU" sz="1800"/>
      </a:lvl6pPr>
      <a:lvl7pPr>
        <a:defRPr lang="ru-RU" sz="1800"/>
      </a:lvl7pPr>
      <a:lvl8pPr>
        <a:defRPr lang="ru-RU" sz="1800"/>
      </a:lvl8pPr>
      <a:lvl9pPr>
        <a:defRPr lang="ru-RU" sz="1800"/>
      </a:lvl9pPr>
    </p:bodyStyle>
    <p:otherStyle>
      <a:lvl1pPr marL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defRPr lang="ru-RU" sz="1800" b="0" i="0">
          <a:solidFill>
            <a:schemeClr val="dk1"/>
          </a:solidFill>
          <a:latin typeface="Arial"/>
          <a:ea typeface="Arial"/>
        </a:defRPr>
      </a:lvl1pPr>
      <a:lvl2pPr marL="457200" indent="457200" algn="l" defTabSz="914400">
        <a:lnSpc>
          <a:spcPct val="100000"/>
        </a:lnSpc>
        <a:spcBef>
          <a:spcPts val="0"/>
        </a:spcBef>
        <a:spcAft>
          <a:spcPts val="0"/>
        </a:spcAft>
        <a:buNone/>
        <a:defRPr lang="ru-RU" sz="1800" b="0" i="0">
          <a:solidFill>
            <a:schemeClr val="dk1"/>
          </a:solidFill>
          <a:latin typeface="Arial"/>
          <a:ea typeface="Arial"/>
        </a:defRPr>
      </a:lvl2pPr>
      <a:lvl3pPr marL="914400" indent="914400" algn="l" defTabSz="914400">
        <a:lnSpc>
          <a:spcPct val="100000"/>
        </a:lnSpc>
        <a:spcBef>
          <a:spcPts val="0"/>
        </a:spcBef>
        <a:spcAft>
          <a:spcPts val="0"/>
        </a:spcAft>
        <a:buNone/>
        <a:defRPr lang="ru-RU" sz="1800" b="0" i="0">
          <a:solidFill>
            <a:schemeClr val="dk1"/>
          </a:solidFill>
          <a:latin typeface="Arial"/>
          <a:ea typeface="Arial"/>
        </a:defRPr>
      </a:lvl3pPr>
      <a:lvl4pPr marL="1371600" indent="1371600" algn="l" defTabSz="914400">
        <a:lnSpc>
          <a:spcPct val="100000"/>
        </a:lnSpc>
        <a:spcBef>
          <a:spcPts val="0"/>
        </a:spcBef>
        <a:spcAft>
          <a:spcPts val="0"/>
        </a:spcAft>
        <a:buNone/>
        <a:defRPr lang="ru-RU" sz="1800" b="0" i="0">
          <a:solidFill>
            <a:schemeClr val="dk1"/>
          </a:solidFill>
          <a:latin typeface="Arial"/>
          <a:ea typeface="Arial"/>
        </a:defRPr>
      </a:lvl4pPr>
      <a:lvl5pPr marL="1828800" indent="1828800" algn="l" defTabSz="914400">
        <a:lnSpc>
          <a:spcPct val="100000"/>
        </a:lnSpc>
        <a:spcBef>
          <a:spcPts val="0"/>
        </a:spcBef>
        <a:spcAft>
          <a:spcPts val="0"/>
        </a:spcAft>
        <a:buNone/>
        <a:defRPr lang="ru-RU" sz="1800" b="0" i="0">
          <a:solidFill>
            <a:schemeClr val="dk1"/>
          </a:solidFill>
          <a:latin typeface="Arial"/>
          <a:ea typeface="Arial"/>
        </a:defRPr>
      </a:lvl5pPr>
      <a:lvl6pPr>
        <a:defRPr lang="ru-RU" sz="1800"/>
      </a:lvl6pPr>
      <a:lvl7pPr>
        <a:defRPr lang="ru-RU" sz="1800"/>
      </a:lvl7pPr>
      <a:lvl8pPr>
        <a:defRPr lang="ru-RU" sz="1800"/>
      </a:lvl8pPr>
      <a:lvl9pPr>
        <a:defRPr lang="ru-RU" sz="1800"/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 noChangeShapeType="1"/>
          </p:cNvSpPr>
          <p:nvPr>
            <p:ph type="title"/>
          </p:nvPr>
        </p:nvSpPr>
        <p:spPr bwMode="auto">
          <a:xfrm>
            <a:off x="695400" y="2362797"/>
            <a:ext cx="11305256" cy="706163"/>
          </a:xfrm>
          <a:prstGeom prst="rect">
            <a:avLst/>
          </a:prstGeom>
        </p:spPr>
        <p:txBody>
          <a:bodyPr vertOverflow="overflow" horzOverflow="overflow" vert="horz" wrap="square" lIns="90000" tIns="46800" rIns="90000" bIns="46800" numCol="1" spcCol="0" rtlCol="0" fromWordArt="0" anchor="ctr" anchorCtr="0" forceAA="0" compatLnSpc="0"/>
          <a:lstStyle>
            <a:lvl1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400" b="0" dirty="0"/>
              <a:t>Формирование нормативной правовой базы общеобразовательных организаций по вопросам комплектования 10-х классов, в том числе профильных</a:t>
            </a:r>
            <a:br>
              <a:rPr lang="ru-RU" sz="2400" b="0" dirty="0"/>
            </a:br>
            <a:endParaRPr lang="ru-RU" sz="2400" b="0" dirty="0"/>
          </a:p>
        </p:txBody>
      </p:sp>
      <p:sp>
        <p:nvSpPr>
          <p:cNvPr id="12291" name="Объект 2"/>
          <p:cNvSpPr>
            <a:spLocks noGrp="1" noChangeShapeType="1"/>
          </p:cNvSpPr>
          <p:nvPr>
            <p:ph/>
          </p:nvPr>
        </p:nvSpPr>
        <p:spPr bwMode="auto">
          <a:xfrm>
            <a:off x="5790899" y="5437202"/>
            <a:ext cx="6065410" cy="1232676"/>
          </a:xfrm>
          <a:prstGeom prst="rect">
            <a:avLst/>
          </a:prstGeom>
        </p:spPr>
        <p:txBody>
          <a:bodyPr lIns="90000" tIns="46800" rIns="90000" bIns="46800" anchor="t"/>
          <a:lstStyle>
            <a:lvl1pPr marL="342900" indent="342900" algn="l" defTabSz="447675">
              <a:lnSpc>
                <a:spcPct val="100000"/>
              </a:lnSpc>
              <a:spcBef>
                <a:spcPts val="813"/>
              </a:spcBef>
              <a:spcAft>
                <a:spcPts val="13"/>
              </a:spcAft>
              <a:buNone/>
              <a:defRPr sz="32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713"/>
              </a:spcBef>
              <a:spcAft>
                <a:spcPts val="13"/>
              </a:spcAft>
              <a:buNone/>
              <a:defRPr sz="2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613"/>
              </a:spcBef>
              <a:spcAft>
                <a:spcPts val="13"/>
              </a:spcAft>
              <a:buNone/>
              <a:defRPr sz="24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342900" lvl="0" indent="0" algn="ctr">
              <a:spcBef>
                <a:spcPts val="813"/>
              </a:spcBef>
              <a:buNone/>
              <a:defRPr/>
            </a:pPr>
            <a:r>
              <a:rPr lang="ru-RU" sz="1600" i="1" u="none" strike="noStrike" cap="none" spc="0" dirty="0" smtClean="0">
                <a:solidFill>
                  <a:srgbClr val="000000"/>
                </a:solidFill>
                <a:cs typeface="Arial"/>
              </a:rPr>
              <a:t> </a:t>
            </a:r>
            <a:endParaRPr sz="1600" i="1" dirty="0"/>
          </a:p>
        </p:txBody>
      </p:sp>
      <p:pic>
        <p:nvPicPr>
          <p:cNvPr id="1446981436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177301" y="0"/>
            <a:ext cx="1135408" cy="160586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38" name="Заголовок 2"/>
          <p:cNvSpPr>
            <a:spLocks noGrp="1" noChangeShapeType="1"/>
          </p:cNvSpPr>
          <p:nvPr>
            <p:ph type="title"/>
          </p:nvPr>
        </p:nvSpPr>
        <p:spPr bwMode="auto">
          <a:xfrm>
            <a:off x="814386" y="62970"/>
            <a:ext cx="10766425" cy="1176337"/>
          </a:xfrm>
          <a:prstGeom prst="rect">
            <a:avLst/>
          </a:prstGeom>
        </p:spPr>
        <p:txBody>
          <a:bodyPr lIns="90000" tIns="46800" rIns="90000" bIns="46800" anchor="ctr" anchorCtr="0"/>
          <a:lstStyle>
            <a:lvl1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0" lvl="0" indent="0" algn="l">
              <a:spcBef>
                <a:spcPts val="13"/>
              </a:spcBef>
              <a:buNone/>
              <a:defRPr/>
            </a:pPr>
            <a:r>
              <a:rPr sz="3200" dirty="0">
                <a:solidFill>
                  <a:srgbClr val="473A1D"/>
                </a:solidFill>
                <a:latin typeface="Arial"/>
                <a:ea typeface="Arial"/>
                <a:cs typeface="Arial"/>
              </a:rPr>
              <a:t/>
            </a:r>
            <a:br>
              <a:rPr sz="3200" dirty="0">
                <a:solidFill>
                  <a:srgbClr val="473A1D"/>
                </a:solidFill>
                <a:latin typeface="Arial"/>
                <a:ea typeface="Arial"/>
                <a:cs typeface="Arial"/>
              </a:rPr>
            </a:br>
            <a:r>
              <a:rPr sz="2400" b="0" dirty="0" smtClean="0">
                <a:solidFill>
                  <a:srgbClr val="C00000"/>
                </a:solidFill>
                <a:latin typeface="Arial"/>
                <a:ea typeface="Arial"/>
                <a:cs typeface="Arial"/>
              </a:rPr>
              <a:t>Федеральный закон 273-ФЗ "Об образовании в Российской Федерации"</a:t>
            </a:r>
            <a:endParaRPr sz="2400" b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4339" name="Объект 3"/>
          <p:cNvSpPr>
            <a:spLocks noGrp="1" noChangeShapeType="1"/>
          </p:cNvSpPr>
          <p:nvPr>
            <p:ph/>
          </p:nvPr>
        </p:nvSpPr>
        <p:spPr bwMode="auto">
          <a:xfrm>
            <a:off x="719136" y="1342495"/>
            <a:ext cx="11316279" cy="5330754"/>
          </a:xfrm>
          <a:prstGeom prst="rect">
            <a:avLst/>
          </a:prstGeom>
        </p:spPr>
        <p:txBody>
          <a:bodyPr lIns="90000" tIns="46800" rIns="90000" bIns="46800" anchor="t"/>
          <a:lstStyle>
            <a:lvl1pPr marL="342900" indent="342900" algn="l" defTabSz="447675">
              <a:lnSpc>
                <a:spcPct val="100000"/>
              </a:lnSpc>
              <a:spcBef>
                <a:spcPts val="813"/>
              </a:spcBef>
              <a:spcAft>
                <a:spcPts val="13"/>
              </a:spcAft>
              <a:buNone/>
              <a:defRPr sz="32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713"/>
              </a:spcBef>
              <a:spcAft>
                <a:spcPts val="13"/>
              </a:spcAft>
              <a:buNone/>
              <a:defRPr sz="2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613"/>
              </a:spcBef>
              <a:spcAft>
                <a:spcPts val="13"/>
              </a:spcAft>
              <a:buNone/>
              <a:defRPr sz="24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357188" lvl="4" indent="-92075" algn="just">
              <a:lnSpc>
                <a:spcPct val="150000"/>
              </a:lnSpc>
              <a:spcBef>
                <a:spcPts val="813"/>
              </a:spcBef>
              <a:defRPr/>
            </a:pPr>
            <a:r>
              <a:rPr lang="ru-RU" sz="1600" i="1" dirty="0" smtClean="0"/>
              <a:t>Статья 30.</a:t>
            </a:r>
            <a:r>
              <a:rPr lang="ru-RU" sz="1600" dirty="0" smtClean="0"/>
              <a:t> Образовательная организация принимает локальные нормативные акты по основным вопросам организации и осуществления образовательной деятельности, в том числе регламентирующие правила приема обучающихся. </a:t>
            </a:r>
          </a:p>
          <a:p>
            <a:pPr marL="357188" lvl="4" indent="-92075" algn="just">
              <a:lnSpc>
                <a:spcPct val="150000"/>
              </a:lnSpc>
              <a:spcBef>
                <a:spcPts val="813"/>
              </a:spcBef>
              <a:defRPr/>
            </a:pPr>
            <a:r>
              <a:rPr lang="ru-RU" sz="1600" i="1" dirty="0" smtClean="0"/>
              <a:t>Статья 55.  </a:t>
            </a:r>
            <a:r>
              <a:rPr lang="ru-RU" sz="1600" dirty="0" smtClean="0"/>
              <a:t>Правила приема в конкретную образовательную организацию на обучение по образовательным программам устанавливаются образовательной организацией самостоятельно в части, не урегулированной законодательством об образовании</a:t>
            </a:r>
          </a:p>
          <a:p>
            <a:pPr marL="357188" lvl="4" indent="-92075" algn="just">
              <a:lnSpc>
                <a:spcPct val="150000"/>
              </a:lnSpc>
              <a:spcBef>
                <a:spcPts val="813"/>
              </a:spcBef>
              <a:defRPr/>
            </a:pPr>
            <a:r>
              <a:rPr lang="ru-RU" sz="1600" i="1" dirty="0" smtClean="0"/>
              <a:t>Статья  66. </a:t>
            </a:r>
            <a:r>
              <a:rPr lang="ru-RU" sz="1600" dirty="0"/>
              <a:t>Начальное общее образование, основное общее образование, среднее общее образование являются обязательными уровнями образования</a:t>
            </a:r>
            <a:r>
              <a:rPr lang="ru-RU" sz="1600" dirty="0" smtClean="0"/>
              <a:t>.</a:t>
            </a:r>
          </a:p>
          <a:p>
            <a:pPr marL="357188" lvl="4" indent="0" algn="just">
              <a:lnSpc>
                <a:spcPct val="150000"/>
              </a:lnSpc>
              <a:spcBef>
                <a:spcPts val="813"/>
              </a:spcBef>
              <a:defRPr/>
            </a:pPr>
            <a:r>
              <a:rPr lang="ru-RU" sz="1600" i="1" dirty="0" smtClean="0"/>
              <a:t>Статья  67</a:t>
            </a:r>
            <a:r>
              <a:rPr lang="ru-RU" sz="1600" dirty="0" smtClean="0"/>
              <a:t>. </a:t>
            </a:r>
            <a:r>
              <a:rPr lang="ru-RU" sz="1600" dirty="0"/>
              <a:t>Организация индивидуального отбора при приеме либо переводе в государственные и муниципальные образовательные организации для получения основного общего и среднего общего образования с углубленным изучением отдельных учебных предметов или для профильного обучения допускается в случаях и в порядке, которые предусмотрены законодательством субъекта Российской Федерации.</a:t>
            </a:r>
          </a:p>
          <a:p>
            <a:pPr marL="357188" lvl="4" indent="0" algn="just">
              <a:lnSpc>
                <a:spcPct val="150000"/>
              </a:lnSpc>
              <a:spcBef>
                <a:spcPts val="813"/>
              </a:spcBef>
              <a:defRPr/>
            </a:pPr>
            <a:endParaRPr dirty="0"/>
          </a:p>
        </p:txBody>
      </p:sp>
      <p:pic>
        <p:nvPicPr>
          <p:cNvPr id="1601737319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262832" y="-52915"/>
            <a:ext cx="1102792" cy="155973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38" name="Заголовок 2"/>
          <p:cNvSpPr>
            <a:spLocks noGrp="1" noChangeShapeType="1"/>
          </p:cNvSpPr>
          <p:nvPr>
            <p:ph type="title"/>
          </p:nvPr>
        </p:nvSpPr>
        <p:spPr bwMode="auto">
          <a:xfrm>
            <a:off x="814386" y="62970"/>
            <a:ext cx="10766425" cy="1176337"/>
          </a:xfrm>
          <a:prstGeom prst="rect">
            <a:avLst/>
          </a:prstGeom>
        </p:spPr>
        <p:txBody>
          <a:bodyPr lIns="90000" tIns="46800" rIns="90000" bIns="46800" anchor="ctr" anchorCtr="0"/>
          <a:lstStyle>
            <a:lvl1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0" lvl="0" indent="0" algn="l">
              <a:spcBef>
                <a:spcPts val="13"/>
              </a:spcBef>
              <a:buNone/>
              <a:defRPr/>
            </a:pPr>
            <a:r>
              <a:rPr lang="ru-RU" sz="1600" b="0" dirty="0" smtClean="0">
                <a:solidFill>
                  <a:srgbClr val="C00000"/>
                </a:solidFill>
                <a:latin typeface="Arial"/>
                <a:cs typeface="Arial"/>
              </a:rPr>
              <a:t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a:t>
            </a:r>
            <a:endParaRPr sz="1600" b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4339" name="Объект 3"/>
          <p:cNvSpPr>
            <a:spLocks noGrp="1" noChangeShapeType="1"/>
          </p:cNvSpPr>
          <p:nvPr>
            <p:ph/>
          </p:nvPr>
        </p:nvSpPr>
        <p:spPr bwMode="auto">
          <a:xfrm>
            <a:off x="719136" y="1342495"/>
            <a:ext cx="11316279" cy="5330754"/>
          </a:xfrm>
          <a:prstGeom prst="rect">
            <a:avLst/>
          </a:prstGeom>
        </p:spPr>
        <p:txBody>
          <a:bodyPr lIns="90000" tIns="46800" rIns="90000" bIns="46800" anchor="t"/>
          <a:lstStyle>
            <a:lvl1pPr marL="342900" indent="342900" algn="l" defTabSz="447675">
              <a:lnSpc>
                <a:spcPct val="100000"/>
              </a:lnSpc>
              <a:spcBef>
                <a:spcPts val="813"/>
              </a:spcBef>
              <a:spcAft>
                <a:spcPts val="13"/>
              </a:spcAft>
              <a:buNone/>
              <a:defRPr sz="32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713"/>
              </a:spcBef>
              <a:spcAft>
                <a:spcPts val="13"/>
              </a:spcAft>
              <a:buNone/>
              <a:defRPr sz="2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613"/>
              </a:spcBef>
              <a:spcAft>
                <a:spcPts val="13"/>
              </a:spcAft>
              <a:buNone/>
              <a:defRPr sz="24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357188" lvl="4" indent="0" algn="just">
              <a:spcBef>
                <a:spcPts val="813"/>
              </a:spcBef>
              <a:defRPr/>
            </a:pPr>
            <a:endParaRPr lang="ru-RU" dirty="0" smtClean="0"/>
          </a:p>
          <a:p>
            <a:pPr marL="357188" lvl="4" indent="0" algn="just">
              <a:spcBef>
                <a:spcPts val="813"/>
              </a:spcBef>
              <a:defRPr/>
            </a:pPr>
            <a:r>
              <a:rPr lang="ru-RU" dirty="0" smtClean="0"/>
              <a:t>		Решение </a:t>
            </a:r>
            <a:r>
              <a:rPr lang="ru-RU" dirty="0"/>
              <a:t>об открытии в образовательных организациях классов с углубленным изучением отдельных предметов и (или) профильного обучения принимается образовательной организацией </a:t>
            </a:r>
            <a:r>
              <a:rPr lang="ru-RU" u="sng" dirty="0"/>
              <a:t>по согласованию с </a:t>
            </a:r>
            <a:r>
              <a:rPr lang="ru-RU" u="sng" dirty="0" smtClean="0"/>
              <a:t>учредителем </a:t>
            </a:r>
            <a:r>
              <a:rPr lang="ru-RU" dirty="0"/>
              <a:t>и органом местного самоуправления, осуществляющим управление в сфере </a:t>
            </a:r>
            <a:r>
              <a:rPr lang="ru-RU" dirty="0" smtClean="0"/>
              <a:t>образования.</a:t>
            </a:r>
          </a:p>
          <a:p>
            <a:pPr marL="357188" lvl="4" indent="0" algn="just">
              <a:spcBef>
                <a:spcPts val="813"/>
              </a:spcBef>
              <a:defRPr/>
            </a:pPr>
            <a:endParaRPr lang="ru-RU" dirty="0" smtClean="0"/>
          </a:p>
          <a:p>
            <a:pPr marL="357188" lvl="4" indent="0" algn="just">
              <a:spcBef>
                <a:spcPts val="813"/>
              </a:spcBef>
              <a:defRPr/>
            </a:pPr>
            <a:r>
              <a:rPr lang="ru-RU" sz="2000" smtClean="0"/>
              <a:t>		Организация </a:t>
            </a:r>
            <a:r>
              <a:rPr lang="ru-RU" sz="2000" dirty="0"/>
              <a:t>индивидуального отбора при приеме либо переводе обучающихся в классы профильного обучения для получения среднего общего образования осуществляется </a:t>
            </a:r>
            <a:r>
              <a:rPr lang="ru-RU" sz="2000" u="sng" dirty="0"/>
              <a:t>по результатам успеваемости с учетом прохождения государственной итоговой аттестации </a:t>
            </a:r>
            <a:r>
              <a:rPr lang="ru-RU" sz="2000" dirty="0"/>
              <a:t>по предметам, соответствующим углубленному обучению либо профилю обучения</a:t>
            </a:r>
            <a:r>
              <a:rPr lang="ru-RU" sz="2000" dirty="0" smtClean="0"/>
              <a:t>.</a:t>
            </a:r>
          </a:p>
          <a:p>
            <a:pPr marL="357188" lvl="4" indent="0" algn="just">
              <a:spcBef>
                <a:spcPts val="813"/>
              </a:spcBef>
              <a:defRPr/>
            </a:pPr>
            <a:endParaRPr lang="ru-RU" sz="2000" dirty="0"/>
          </a:p>
        </p:txBody>
      </p:sp>
      <p:pic>
        <p:nvPicPr>
          <p:cNvPr id="1601737319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262832" y="-52915"/>
            <a:ext cx="1102792" cy="15597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993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38" name="Заголовок 2"/>
          <p:cNvSpPr>
            <a:spLocks noGrp="1" noChangeShapeType="1"/>
          </p:cNvSpPr>
          <p:nvPr>
            <p:ph type="title"/>
          </p:nvPr>
        </p:nvSpPr>
        <p:spPr bwMode="auto">
          <a:xfrm>
            <a:off x="814386" y="62970"/>
            <a:ext cx="10766425" cy="1176337"/>
          </a:xfrm>
          <a:prstGeom prst="rect">
            <a:avLst/>
          </a:prstGeom>
        </p:spPr>
        <p:txBody>
          <a:bodyPr lIns="90000" tIns="46800" rIns="90000" bIns="46800" anchor="ctr" anchorCtr="0"/>
          <a:lstStyle>
            <a:lvl1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0" lvl="0" indent="0" algn="l">
              <a:spcBef>
                <a:spcPts val="13"/>
              </a:spcBef>
              <a:buNone/>
              <a:defRPr/>
            </a:pPr>
            <a:r>
              <a:rPr lang="ru-RU" sz="1600" b="0" dirty="0" smtClean="0">
                <a:solidFill>
                  <a:srgbClr val="C00000"/>
                </a:solidFill>
                <a:latin typeface="Arial"/>
                <a:cs typeface="Arial"/>
              </a:rPr>
              <a:t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a:t>
            </a:r>
            <a:endParaRPr sz="1600" b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4339" name="Объект 3"/>
          <p:cNvSpPr>
            <a:spLocks noGrp="1" noChangeShapeType="1"/>
          </p:cNvSpPr>
          <p:nvPr>
            <p:ph/>
          </p:nvPr>
        </p:nvSpPr>
        <p:spPr bwMode="auto">
          <a:xfrm>
            <a:off x="719136" y="1342495"/>
            <a:ext cx="11316279" cy="5330754"/>
          </a:xfrm>
          <a:prstGeom prst="rect">
            <a:avLst/>
          </a:prstGeom>
        </p:spPr>
        <p:txBody>
          <a:bodyPr lIns="90000" tIns="46800" rIns="90000" bIns="46800" anchor="t"/>
          <a:lstStyle>
            <a:lvl1pPr marL="342900" indent="342900" algn="l" defTabSz="447675">
              <a:lnSpc>
                <a:spcPct val="100000"/>
              </a:lnSpc>
              <a:spcBef>
                <a:spcPts val="813"/>
              </a:spcBef>
              <a:spcAft>
                <a:spcPts val="13"/>
              </a:spcAft>
              <a:buNone/>
              <a:defRPr sz="32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713"/>
              </a:spcBef>
              <a:spcAft>
                <a:spcPts val="13"/>
              </a:spcAft>
              <a:buNone/>
              <a:defRPr sz="2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613"/>
              </a:spcBef>
              <a:spcAft>
                <a:spcPts val="13"/>
              </a:spcAft>
              <a:buNone/>
              <a:defRPr sz="24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357188" lvl="4" indent="0" algn="just">
              <a:spcBef>
                <a:spcPts val="813"/>
              </a:spcBef>
              <a:defRPr/>
            </a:pPr>
            <a:r>
              <a:rPr lang="ru-RU" dirty="0"/>
              <a:t>	</a:t>
            </a:r>
            <a:r>
              <a:rPr lang="ru-RU" dirty="0" smtClean="0"/>
              <a:t>	</a:t>
            </a:r>
            <a:r>
              <a:rPr lang="ru-RU" u="sng" dirty="0" smtClean="0"/>
              <a:t>Критерии </a:t>
            </a:r>
            <a:r>
              <a:rPr lang="ru-RU" u="sng" dirty="0"/>
              <a:t>индивидуального отбора </a:t>
            </a:r>
            <a:r>
              <a:rPr lang="ru-RU" dirty="0"/>
              <a:t>обучающихся устанавливаются локальными нормативными актами образовательной организации </a:t>
            </a:r>
            <a:r>
              <a:rPr lang="ru-RU" u="sng" dirty="0"/>
              <a:t>по согласованию с учредителем </a:t>
            </a:r>
            <a:r>
              <a:rPr lang="ru-RU" dirty="0"/>
              <a:t>не </a:t>
            </a:r>
            <a:r>
              <a:rPr lang="ru-RU" u="sng" dirty="0"/>
              <a:t>позднее чем за 40 рабочих дней </a:t>
            </a:r>
            <a:r>
              <a:rPr lang="ru-RU" dirty="0"/>
              <a:t>до начала индивидуального отбора</a:t>
            </a:r>
            <a:r>
              <a:rPr lang="ru-RU" dirty="0" smtClean="0"/>
              <a:t>.</a:t>
            </a:r>
          </a:p>
          <a:p>
            <a:pPr marL="357188" lvl="4" indent="0" algn="just">
              <a:spcBef>
                <a:spcPts val="813"/>
              </a:spcBef>
              <a:defRPr/>
            </a:pPr>
            <a:r>
              <a:rPr lang="ru-RU" dirty="0" smtClean="0"/>
              <a:t>		</a:t>
            </a:r>
          </a:p>
          <a:p>
            <a:pPr marL="357188" lvl="4" indent="0" algn="just">
              <a:spcBef>
                <a:spcPts val="813"/>
              </a:spcBef>
              <a:defRPr/>
            </a:pPr>
            <a:r>
              <a:rPr lang="ru-RU" u="sng" dirty="0" smtClean="0"/>
              <a:t>Информирование </a:t>
            </a:r>
            <a:r>
              <a:rPr lang="ru-RU" u="sng" dirty="0"/>
              <a:t>обучающихся, их родителей </a:t>
            </a:r>
            <a:r>
              <a:rPr lang="ru-RU" dirty="0"/>
              <a:t>(законных представителей) о сроках, времени, месте подачи заявлений и процедуре индивидуального отбора осуществляется образовательной организацией через официальный сайт, ученические и родительские собрания, информационные стенды, средства массовой информации </a:t>
            </a:r>
            <a:r>
              <a:rPr lang="ru-RU" u="sng" dirty="0">
                <a:solidFill>
                  <a:schemeClr val="tx1"/>
                </a:solidFill>
              </a:rPr>
              <a:t>не позднее 30 дней </a:t>
            </a:r>
            <a:r>
              <a:rPr lang="ru-RU" dirty="0"/>
              <a:t>до начала индивидуального отбора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	</a:t>
            </a:r>
            <a:r>
              <a:rPr lang="ru-RU" sz="2000" dirty="0" smtClean="0"/>
              <a:t>Индивидуальный </a:t>
            </a:r>
            <a:r>
              <a:rPr lang="ru-RU" sz="2000" dirty="0"/>
              <a:t>отбор </a:t>
            </a:r>
            <a:r>
              <a:rPr lang="ru-RU" sz="2000" dirty="0" smtClean="0"/>
              <a:t>проводится при </a:t>
            </a:r>
            <a:r>
              <a:rPr lang="ru-RU" sz="2000" dirty="0"/>
              <a:t>приеме для получения среднего общего образования в профильных классах - </a:t>
            </a:r>
            <a:r>
              <a:rPr lang="ru-RU" sz="2000" u="sng" dirty="0"/>
              <a:t>в период с 20 июня по 31 августа </a:t>
            </a:r>
            <a:r>
              <a:rPr lang="ru-RU" sz="2000" dirty="0"/>
              <a:t>календарного года с последующим зачислением в 10 класс принимающей общеобразовательной организации с 1 сентября нового учебного года.</a:t>
            </a:r>
          </a:p>
          <a:p>
            <a:pPr marL="357188" lvl="4" indent="0" algn="just">
              <a:spcBef>
                <a:spcPts val="813"/>
              </a:spcBef>
              <a:defRPr/>
            </a:pPr>
            <a:endParaRPr lang="ru-RU" dirty="0"/>
          </a:p>
          <a:p>
            <a:pPr marL="357188" lvl="4" indent="0" algn="just">
              <a:spcBef>
                <a:spcPts val="813"/>
              </a:spcBef>
              <a:defRPr/>
            </a:pPr>
            <a:endParaRPr lang="ru-RU" dirty="0"/>
          </a:p>
          <a:p>
            <a:r>
              <a:rPr lang="ru-RU" sz="1600" dirty="0" smtClean="0"/>
              <a:t> </a:t>
            </a:r>
            <a:endParaRPr dirty="0"/>
          </a:p>
        </p:txBody>
      </p:sp>
      <p:pic>
        <p:nvPicPr>
          <p:cNvPr id="1601737319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262832" y="-52915"/>
            <a:ext cx="1102792" cy="15597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038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38" name="Заголовок 2"/>
          <p:cNvSpPr>
            <a:spLocks noGrp="1" noChangeShapeType="1"/>
          </p:cNvSpPr>
          <p:nvPr>
            <p:ph type="title"/>
          </p:nvPr>
        </p:nvSpPr>
        <p:spPr bwMode="auto">
          <a:xfrm>
            <a:off x="814386" y="62970"/>
            <a:ext cx="10766425" cy="1176337"/>
          </a:xfrm>
          <a:prstGeom prst="rect">
            <a:avLst/>
          </a:prstGeom>
        </p:spPr>
        <p:txBody>
          <a:bodyPr lIns="90000" tIns="46800" rIns="90000" bIns="46800" anchor="ctr" anchorCtr="0"/>
          <a:lstStyle>
            <a:lvl1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0" lvl="0" indent="0" algn="l">
              <a:spcBef>
                <a:spcPts val="13"/>
              </a:spcBef>
              <a:buNone/>
              <a:defRPr/>
            </a:pPr>
            <a:r>
              <a:rPr lang="ru-RU" sz="1600" b="0" dirty="0" smtClean="0">
                <a:solidFill>
                  <a:srgbClr val="C00000"/>
                </a:solidFill>
                <a:latin typeface="Arial"/>
                <a:cs typeface="Arial"/>
              </a:rPr>
              <a:t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a:t>
            </a:r>
            <a:endParaRPr sz="1600" b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4339" name="Объект 3"/>
          <p:cNvSpPr>
            <a:spLocks noGrp="1" noChangeShapeType="1"/>
          </p:cNvSpPr>
          <p:nvPr>
            <p:ph/>
          </p:nvPr>
        </p:nvSpPr>
        <p:spPr bwMode="auto">
          <a:xfrm>
            <a:off x="719136" y="1342495"/>
            <a:ext cx="11316279" cy="5330754"/>
          </a:xfrm>
          <a:prstGeom prst="rect">
            <a:avLst/>
          </a:prstGeom>
        </p:spPr>
        <p:txBody>
          <a:bodyPr lIns="90000" tIns="46800" rIns="90000" bIns="46800" anchor="t"/>
          <a:lstStyle>
            <a:lvl1pPr marL="342900" indent="342900" algn="l" defTabSz="447675">
              <a:lnSpc>
                <a:spcPct val="100000"/>
              </a:lnSpc>
              <a:spcBef>
                <a:spcPts val="813"/>
              </a:spcBef>
              <a:spcAft>
                <a:spcPts val="13"/>
              </a:spcAft>
              <a:buNone/>
              <a:defRPr sz="32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713"/>
              </a:spcBef>
              <a:spcAft>
                <a:spcPts val="13"/>
              </a:spcAft>
              <a:buNone/>
              <a:defRPr sz="2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613"/>
              </a:spcBef>
              <a:spcAft>
                <a:spcPts val="13"/>
              </a:spcAft>
              <a:buNone/>
              <a:defRPr sz="24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r>
              <a:rPr lang="ru-RU" sz="1600" b="1" dirty="0" smtClean="0"/>
              <a:t>Преимущественным </a:t>
            </a:r>
            <a:r>
              <a:rPr lang="ru-RU" sz="1600" b="1" dirty="0"/>
              <a:t>правом при приеме </a:t>
            </a:r>
            <a:r>
              <a:rPr lang="ru-RU" sz="1600" b="1" dirty="0" smtClean="0"/>
              <a:t>в </a:t>
            </a:r>
            <a:r>
              <a:rPr lang="ru-RU" sz="1600" b="1" dirty="0"/>
              <a:t>образовательную организацию (класс) профильного </a:t>
            </a:r>
            <a:r>
              <a:rPr lang="ru-RU" sz="1600" b="1" dirty="0" smtClean="0"/>
              <a:t>обучения обладают </a:t>
            </a:r>
            <a:r>
              <a:rPr lang="ru-RU" sz="1600" b="1" dirty="0"/>
              <a:t>следующие категории обучающихся:</a:t>
            </a:r>
          </a:p>
          <a:p>
            <a:pPr algn="just"/>
            <a:r>
              <a:rPr lang="ru-RU" sz="1600" dirty="0"/>
              <a:t>- победители и призеры муниципального, регионального и заключительного этапов Всероссийской олимпиады школьников, а также олимпиад, включенных </a:t>
            </a:r>
            <a:r>
              <a:rPr lang="ru-RU" sz="1600" dirty="0" smtClean="0"/>
              <a:t>в перечень</a:t>
            </a:r>
            <a:r>
              <a:rPr lang="ru-RU" sz="1600" dirty="0" smtClean="0">
                <a:solidFill>
                  <a:schemeClr val="tx1"/>
                </a:solidFill>
              </a:rPr>
              <a:t>, </a:t>
            </a:r>
            <a:r>
              <a:rPr lang="ru-RU" sz="1600" dirty="0">
                <a:solidFill>
                  <a:schemeClr val="tx1"/>
                </a:solidFill>
              </a:rPr>
              <a:t>утвержденный </a:t>
            </a:r>
            <a:r>
              <a:rPr lang="ru-RU" sz="1600" dirty="0" smtClean="0"/>
              <a:t>МП РФ, по учебным предметам, изучаемым углубленно, или предметам </a:t>
            </a:r>
            <a:r>
              <a:rPr lang="ru-RU" sz="1600" dirty="0"/>
              <a:t>профильного обучения;</a:t>
            </a:r>
          </a:p>
          <a:p>
            <a:pPr algn="just"/>
            <a:r>
              <a:rPr lang="ru-RU" sz="1600" dirty="0"/>
              <a:t>- победители и призеры муниципальных, республиканских, всероссийских и международных конференций и конкурсов научно-исследовательских работ или проектов, утвержденных органами местного самоуправления Республики Татарстан, осуществляющими управление в сфере образования, </a:t>
            </a:r>
            <a:r>
              <a:rPr lang="ru-RU" sz="1600" dirty="0" err="1" smtClean="0"/>
              <a:t>МОиН</a:t>
            </a:r>
            <a:r>
              <a:rPr lang="ru-RU" sz="1600" dirty="0" smtClean="0"/>
              <a:t> РТ, МП РФ </a:t>
            </a:r>
            <a:r>
              <a:rPr lang="ru-RU" sz="1600" dirty="0"/>
              <a:t>по учебному предмету, изучаемому углубленно, или предметам профильного обучения;</a:t>
            </a:r>
          </a:p>
          <a:p>
            <a:pPr algn="just"/>
            <a:r>
              <a:rPr lang="ru-RU" sz="1600" dirty="0"/>
              <a:t>- обучающиеся, принимаемые в образовательную организацию в порядке перевода из другой образовательной организации, освоившие образовательные программы основного общего или среднего общего образования в классе с углубленным изучением соответствующих отдельных учебных предметов либо в классе соответствующего профильного обучения, показавшие хорошие и отличные знания по учебным предметам, изучаемым углубленно, или предметам профильного обучения;</a:t>
            </a:r>
          </a:p>
          <a:p>
            <a:pPr algn="just"/>
            <a:r>
              <a:rPr lang="ru-RU" sz="1600" dirty="0"/>
              <a:t>- дети-сироты и дети, оставшиеся без попечения родителей;</a:t>
            </a:r>
          </a:p>
          <a:p>
            <a:pPr algn="just"/>
            <a:r>
              <a:rPr lang="ru-RU" sz="1600" dirty="0"/>
              <a:t>- обучающиеся с ограниченными возможностями здоровья, дети-инвалиды и инвалиды, которым согласно заключениям психолого-медико-педагогической комиссии и федерального учреждения медико-социальной экспертизы не противопоказано обучение в соответствующих образовательных организациях и наличие в образовательных организациях необходимых условий для обучающихся с ограниченными возможностями здоровья.</a:t>
            </a:r>
          </a:p>
          <a:p>
            <a:pPr marL="700088" lvl="4" indent="-342900" algn="just">
              <a:spcBef>
                <a:spcPts val="813"/>
              </a:spcBef>
              <a:buFont typeface="Arial" panose="020B0604020202020204" pitchFamily="34" charset="0"/>
              <a:buChar char="•"/>
              <a:defRPr/>
            </a:pPr>
            <a:endParaRPr dirty="0"/>
          </a:p>
        </p:txBody>
      </p:sp>
      <p:pic>
        <p:nvPicPr>
          <p:cNvPr id="1601737319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262832" y="-52915"/>
            <a:ext cx="1102792" cy="15597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692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38" name="Заголовок 2"/>
          <p:cNvSpPr>
            <a:spLocks noGrp="1" noChangeShapeType="1"/>
          </p:cNvSpPr>
          <p:nvPr>
            <p:ph type="title"/>
          </p:nvPr>
        </p:nvSpPr>
        <p:spPr bwMode="auto">
          <a:xfrm>
            <a:off x="814386" y="62970"/>
            <a:ext cx="10766425" cy="1176337"/>
          </a:xfrm>
          <a:prstGeom prst="rect">
            <a:avLst/>
          </a:prstGeom>
        </p:spPr>
        <p:txBody>
          <a:bodyPr lIns="90000" tIns="46800" rIns="90000" bIns="46800" anchor="ctr" anchorCtr="0"/>
          <a:lstStyle>
            <a:lvl1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0" lvl="0" indent="0" algn="l">
              <a:spcBef>
                <a:spcPts val="13"/>
              </a:spcBef>
              <a:buNone/>
              <a:defRPr/>
            </a:pPr>
            <a:r>
              <a:rPr lang="ru-RU" sz="1600" b="0" dirty="0" smtClean="0">
                <a:solidFill>
                  <a:srgbClr val="C00000"/>
                </a:solidFill>
                <a:latin typeface="Arial"/>
                <a:cs typeface="Arial"/>
              </a:rPr>
              <a:t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a:t>
            </a:r>
            <a:endParaRPr sz="1600" b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4339" name="Объект 3"/>
          <p:cNvSpPr>
            <a:spLocks noGrp="1" noChangeShapeType="1"/>
          </p:cNvSpPr>
          <p:nvPr>
            <p:ph/>
          </p:nvPr>
        </p:nvSpPr>
        <p:spPr bwMode="auto">
          <a:xfrm>
            <a:off x="719136" y="1342495"/>
            <a:ext cx="11316279" cy="5330754"/>
          </a:xfrm>
          <a:prstGeom prst="rect">
            <a:avLst/>
          </a:prstGeom>
        </p:spPr>
        <p:txBody>
          <a:bodyPr lIns="90000" tIns="46800" rIns="90000" bIns="46800" anchor="t"/>
          <a:lstStyle>
            <a:lvl1pPr marL="342900" indent="342900" algn="l" defTabSz="447675">
              <a:lnSpc>
                <a:spcPct val="100000"/>
              </a:lnSpc>
              <a:spcBef>
                <a:spcPts val="813"/>
              </a:spcBef>
              <a:spcAft>
                <a:spcPts val="13"/>
              </a:spcAft>
              <a:buNone/>
              <a:defRPr sz="32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713"/>
              </a:spcBef>
              <a:spcAft>
                <a:spcPts val="13"/>
              </a:spcAft>
              <a:buNone/>
              <a:defRPr sz="2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613"/>
              </a:spcBef>
              <a:spcAft>
                <a:spcPts val="13"/>
              </a:spcAft>
              <a:buNone/>
              <a:defRPr sz="24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algn="just"/>
            <a:r>
              <a:rPr lang="ru-RU" sz="2000" dirty="0" smtClean="0"/>
              <a:t> </a:t>
            </a:r>
            <a:r>
              <a:rPr lang="ru-RU" sz="2000" dirty="0"/>
              <a:t>Для организации индивидуального отбора </a:t>
            </a:r>
            <a:r>
              <a:rPr lang="ru-RU" sz="2000" u="sng" dirty="0"/>
              <a:t>создается комиссия </a:t>
            </a:r>
            <a:r>
              <a:rPr lang="ru-RU" sz="2000" dirty="0"/>
              <a:t>из числа педагогических, руководящих и иных работников образовательной организации и представителей коллегиальных органов управления образовательной организации (общего собрания (конференции) работников образовательной организации, педагогического совета и др.), в чью компетенцию входят вопросы участия в индивидуальном отборе обучающихся.</a:t>
            </a:r>
          </a:p>
          <a:p>
            <a:pPr algn="just"/>
            <a:r>
              <a:rPr lang="ru-RU" sz="2000" u="sng" dirty="0"/>
              <a:t>В состав </a:t>
            </a:r>
            <a:r>
              <a:rPr lang="ru-RU" sz="2000" dirty="0"/>
              <a:t>комиссии для организации индивидуального отбора обучающихся в приеме в классы с углубленным изучением отдельных учебных предметов или профильного обучения </a:t>
            </a:r>
            <a:r>
              <a:rPr lang="ru-RU" sz="2000" u="sng" dirty="0"/>
              <a:t>в обязательном порядке включаются педагогические работники, </a:t>
            </a:r>
            <a:r>
              <a:rPr lang="ru-RU" sz="2000" dirty="0"/>
              <a:t>осуществляющие обучение </a:t>
            </a:r>
            <a:r>
              <a:rPr lang="ru-RU" sz="2000" u="sng" dirty="0"/>
              <a:t>по</a:t>
            </a:r>
            <a:r>
              <a:rPr lang="ru-RU" sz="2000" dirty="0"/>
              <a:t> соответствующим учебным </a:t>
            </a:r>
            <a:r>
              <a:rPr lang="ru-RU" sz="2000" u="sng" dirty="0"/>
              <a:t>предметам</a:t>
            </a:r>
            <a:r>
              <a:rPr lang="ru-RU" sz="2000" dirty="0"/>
              <a:t> углубленного обучения или </a:t>
            </a:r>
            <a:r>
              <a:rPr lang="ru-RU" sz="2000" u="sng" dirty="0"/>
              <a:t>профильного обучения</a:t>
            </a:r>
            <a:r>
              <a:rPr lang="ru-RU" sz="2000" dirty="0"/>
              <a:t>.</a:t>
            </a:r>
          </a:p>
          <a:p>
            <a:pPr algn="just"/>
            <a:r>
              <a:rPr lang="ru-RU" sz="2000" dirty="0"/>
              <a:t>Численность, персональный состав, порядок создания и организация работы комиссии устанавливаются локальными нормативными актами образовательной организации по согласованию с учредителем.</a:t>
            </a:r>
          </a:p>
          <a:p>
            <a:pPr marL="700088" lvl="4" indent="-342900" algn="just">
              <a:spcBef>
                <a:spcPts val="813"/>
              </a:spcBef>
              <a:buFont typeface="Arial" panose="020B0604020202020204" pitchFamily="34" charset="0"/>
              <a:buChar char="•"/>
              <a:defRPr/>
            </a:pPr>
            <a:endParaRPr dirty="0"/>
          </a:p>
        </p:txBody>
      </p:sp>
      <p:pic>
        <p:nvPicPr>
          <p:cNvPr id="1601737319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262832" y="-52915"/>
            <a:ext cx="1102792" cy="15597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815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38" name="Заголовок 2"/>
          <p:cNvSpPr>
            <a:spLocks noGrp="1" noChangeShapeType="1"/>
          </p:cNvSpPr>
          <p:nvPr>
            <p:ph type="title"/>
          </p:nvPr>
        </p:nvSpPr>
        <p:spPr bwMode="auto">
          <a:xfrm>
            <a:off x="814386" y="62970"/>
            <a:ext cx="10766425" cy="1176337"/>
          </a:xfrm>
          <a:prstGeom prst="rect">
            <a:avLst/>
          </a:prstGeom>
        </p:spPr>
        <p:txBody>
          <a:bodyPr lIns="90000" tIns="46800" rIns="90000" bIns="46800" anchor="ctr" anchorCtr="0"/>
          <a:lstStyle>
            <a:lvl1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0" lvl="0" indent="0" algn="l">
              <a:spcBef>
                <a:spcPts val="13"/>
              </a:spcBef>
              <a:buNone/>
              <a:defRPr/>
            </a:pPr>
            <a:r>
              <a:rPr lang="ru-RU" sz="1600" b="0" dirty="0" smtClean="0">
                <a:solidFill>
                  <a:srgbClr val="C00000"/>
                </a:solidFill>
                <a:latin typeface="Arial"/>
                <a:cs typeface="Arial"/>
              </a:rPr>
              <a:t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a:t>
            </a:r>
            <a:endParaRPr sz="1600" b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4339" name="Объект 3"/>
          <p:cNvSpPr>
            <a:spLocks noGrp="1" noChangeShapeType="1"/>
          </p:cNvSpPr>
          <p:nvPr>
            <p:ph/>
          </p:nvPr>
        </p:nvSpPr>
        <p:spPr bwMode="auto">
          <a:xfrm>
            <a:off x="719136" y="1342495"/>
            <a:ext cx="11316279" cy="5330754"/>
          </a:xfrm>
          <a:prstGeom prst="rect">
            <a:avLst/>
          </a:prstGeom>
        </p:spPr>
        <p:txBody>
          <a:bodyPr lIns="90000" tIns="46800" rIns="90000" bIns="46800" anchor="t"/>
          <a:lstStyle>
            <a:lvl1pPr marL="342900" indent="342900" algn="l" defTabSz="447675">
              <a:lnSpc>
                <a:spcPct val="100000"/>
              </a:lnSpc>
              <a:spcBef>
                <a:spcPts val="813"/>
              </a:spcBef>
              <a:spcAft>
                <a:spcPts val="13"/>
              </a:spcAft>
              <a:buNone/>
              <a:defRPr sz="32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713"/>
              </a:spcBef>
              <a:spcAft>
                <a:spcPts val="13"/>
              </a:spcAft>
              <a:buNone/>
              <a:defRPr sz="2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613"/>
              </a:spcBef>
              <a:spcAft>
                <a:spcPts val="13"/>
              </a:spcAft>
              <a:buNone/>
              <a:defRPr sz="24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algn="just"/>
            <a:r>
              <a:rPr lang="ru-RU" sz="2000" dirty="0" smtClean="0"/>
              <a:t> </a:t>
            </a:r>
            <a:endParaRPr dirty="0"/>
          </a:p>
        </p:txBody>
      </p:sp>
      <p:pic>
        <p:nvPicPr>
          <p:cNvPr id="1601737319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262832" y="-52915"/>
            <a:ext cx="1102792" cy="155973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55440" y="1772816"/>
            <a:ext cx="10873208" cy="4805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</a:t>
            </a:r>
            <a:r>
              <a:rPr lang="ru-RU" sz="2000" dirty="0" smtClean="0"/>
              <a:t>По </a:t>
            </a:r>
            <a:r>
              <a:rPr lang="ru-RU" sz="2000" dirty="0"/>
              <a:t>результатам индивидуального отбора и на основании решения комиссии </a:t>
            </a:r>
            <a:r>
              <a:rPr lang="ru-RU" sz="2000" u="sng" dirty="0"/>
              <a:t>издается локальный акт </a:t>
            </a:r>
            <a:r>
              <a:rPr lang="ru-RU" sz="2000" dirty="0"/>
              <a:t>образовательной организации о приеме обучающегося в класс с углубленным изучением отдельных учебных предметов или в профильный класс.</a:t>
            </a:r>
          </a:p>
          <a:p>
            <a:pPr algn="just"/>
            <a:r>
              <a:rPr lang="ru-RU" sz="2000" dirty="0" smtClean="0"/>
              <a:t>	О </a:t>
            </a:r>
            <a:r>
              <a:rPr lang="ru-RU" sz="2000" dirty="0"/>
              <a:t>решении комиссии образовательная организация обязана проинформировать обучающихся, их родителей (законных представителей), не позднее чем через три рабочих дня после дня подписания протокола комиссией по соответствующему предмету или профилю.</a:t>
            </a:r>
          </a:p>
          <a:p>
            <a:pPr algn="just"/>
            <a:r>
              <a:rPr lang="ru-RU" sz="2000" dirty="0"/>
              <a:t> </a:t>
            </a:r>
            <a:r>
              <a:rPr lang="ru-RU" sz="2000" dirty="0" smtClean="0"/>
              <a:t>	В </a:t>
            </a:r>
            <a:r>
              <a:rPr lang="ru-RU" sz="2000" dirty="0"/>
              <a:t>случае несогласия с решением комиссии </a:t>
            </a:r>
            <a:r>
              <a:rPr lang="ru-RU" sz="2000" u="sng" dirty="0"/>
              <a:t>родители </a:t>
            </a:r>
            <a:r>
              <a:rPr lang="ru-RU" sz="2000" dirty="0"/>
              <a:t>(законные представители) обучающегося </a:t>
            </a:r>
            <a:r>
              <a:rPr lang="ru-RU" sz="2000" u="sng" dirty="0"/>
              <a:t>имеют право </a:t>
            </a:r>
            <a:r>
              <a:rPr lang="ru-RU" sz="2000" dirty="0"/>
              <a:t>не позднее чем в течение двух рабочих дней после дня ознакомления с результатами по каждому предмету или профилю </a:t>
            </a:r>
            <a:r>
              <a:rPr lang="ru-RU" sz="2000" u="sng" dirty="0"/>
              <a:t>направить апелляцию </a:t>
            </a:r>
            <a:r>
              <a:rPr lang="ru-RU" sz="2000" dirty="0"/>
              <a:t>путем подачи письменного заявления в конфликтную комиссию, созданную в образовательной организации, в которой обучающийся проходил индивидуальный отбор, в порядке, установленном локальным нормативным актом данной образовательной организации.</a:t>
            </a:r>
          </a:p>
          <a:p>
            <a:pPr marL="357188" lvl="4" indent="0" algn="just">
              <a:lnSpc>
                <a:spcPct val="150000"/>
              </a:lnSpc>
              <a:defRPr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7283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38" name="Заголовок 2"/>
          <p:cNvSpPr>
            <a:spLocks noGrp="1" noChangeShapeType="1"/>
          </p:cNvSpPr>
          <p:nvPr>
            <p:ph type="title"/>
          </p:nvPr>
        </p:nvSpPr>
        <p:spPr bwMode="auto">
          <a:xfrm>
            <a:off x="814386" y="62970"/>
            <a:ext cx="10766425" cy="1176337"/>
          </a:xfrm>
          <a:prstGeom prst="rect">
            <a:avLst/>
          </a:prstGeom>
        </p:spPr>
        <p:txBody>
          <a:bodyPr lIns="90000" tIns="46800" rIns="90000" bIns="46800" anchor="ctr" anchorCtr="0"/>
          <a:lstStyle>
            <a:lvl1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0" lvl="0" indent="0" algn="l">
              <a:spcBef>
                <a:spcPts val="13"/>
              </a:spcBef>
              <a:buNone/>
              <a:defRPr/>
            </a:pPr>
            <a:r>
              <a:rPr lang="ru-RU" sz="1600" b="0" dirty="0" smtClean="0">
                <a:solidFill>
                  <a:srgbClr val="C00000"/>
                </a:solidFill>
                <a:latin typeface="Arial"/>
                <a:cs typeface="Arial"/>
              </a:rPr>
              <a:t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a:t>
            </a:r>
            <a:endParaRPr sz="1600" b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pic>
        <p:nvPicPr>
          <p:cNvPr id="1601737319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262832" y="-52915"/>
            <a:ext cx="1102792" cy="155973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41020" y="1772816"/>
            <a:ext cx="108732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r>
              <a:rPr lang="ru-RU" b="1" dirty="0" smtClean="0"/>
              <a:t>В </a:t>
            </a:r>
            <a:r>
              <a:rPr lang="ru-RU" b="1" dirty="0"/>
              <a:t>приеме в государственную или муниципальную образовательную организацию может быть отказано только по причине отсутствия в ней свободных мест. </a:t>
            </a:r>
            <a:endParaRPr lang="ru-RU" b="1" dirty="0" smtClean="0"/>
          </a:p>
          <a:p>
            <a:r>
              <a:rPr lang="ru-RU" b="1" dirty="0"/>
              <a:t>	</a:t>
            </a:r>
            <a:r>
              <a:rPr lang="ru-RU" dirty="0" smtClean="0"/>
              <a:t>В </a:t>
            </a:r>
            <a:r>
              <a:rPr lang="ru-RU" dirty="0"/>
              <a:t>случае отказа в предоставлении места </a:t>
            </a:r>
            <a:r>
              <a:rPr lang="ru-RU" dirty="0" smtClean="0"/>
              <a:t> родители </a:t>
            </a:r>
            <a:r>
              <a:rPr lang="ru-RU" dirty="0"/>
              <a:t>(законные представители) обучающегося для решения вопроса о его устройстве в другую общеобразовательную организацию обращаются непосредственно в органы местного самоуправления, осуществляющего управление в сфере образования.</a:t>
            </a:r>
          </a:p>
          <a:p>
            <a:pPr algn="just"/>
            <a:r>
              <a:rPr lang="ru-RU" dirty="0" smtClean="0"/>
              <a:t>	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	Орган </a:t>
            </a:r>
            <a:r>
              <a:rPr lang="ru-RU" dirty="0">
                <a:solidFill>
                  <a:srgbClr val="C00000"/>
                </a:solidFill>
              </a:rPr>
              <a:t>местного самоуправления, осуществляющий управление в сфере образования, создает условия для приема в общеобразовательные классы (школы) обучающихся, не прошедших индивидуальный отбор и не участвующих в индивидуальном отборе.</a:t>
            </a:r>
          </a:p>
          <a:p>
            <a:pPr algn="just"/>
            <a:r>
              <a:rPr lang="ru-RU" dirty="0"/>
              <a:t>	</a:t>
            </a:r>
            <a:endParaRPr lang="ru-RU" dirty="0" smtClean="0"/>
          </a:p>
          <a:p>
            <a:pPr algn="just"/>
            <a:r>
              <a:rPr lang="ru-RU" dirty="0" smtClean="0"/>
              <a:t>	За </a:t>
            </a:r>
            <a:r>
              <a:rPr lang="ru-RU" dirty="0"/>
              <a:t>обучающимися классов с углубленным изучением отдельных учебных предметов либо профильного обучения сохраняется право перевода в классы без углубленного изучения предметов (при их наличии) либо классы непрофильного обучения (при их наличии). Перевод осуществляется на основании заявления родителей (законных представителей) обучающегося и решения уполномоченного коллегиального органа образовательной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216599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38" name="Заголовок 2"/>
          <p:cNvSpPr>
            <a:spLocks noGrp="1" noChangeShapeType="1"/>
          </p:cNvSpPr>
          <p:nvPr>
            <p:ph type="title"/>
          </p:nvPr>
        </p:nvSpPr>
        <p:spPr bwMode="auto">
          <a:xfrm>
            <a:off x="814386" y="62970"/>
            <a:ext cx="10766425" cy="1176337"/>
          </a:xfrm>
          <a:prstGeom prst="rect">
            <a:avLst/>
          </a:prstGeom>
        </p:spPr>
        <p:txBody>
          <a:bodyPr lIns="90000" tIns="46800" rIns="90000" bIns="46800" anchor="ctr" anchorCtr="0"/>
          <a:lstStyle>
            <a:lvl1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0" lvl="0" indent="0" algn="l">
              <a:spcBef>
                <a:spcPts val="13"/>
              </a:spcBef>
              <a:buNone/>
              <a:defRPr/>
            </a:pPr>
            <a:r>
              <a:rPr lang="ru-RU" sz="1600" b="0" dirty="0" smtClean="0">
                <a:solidFill>
                  <a:srgbClr val="C00000"/>
                </a:solidFill>
                <a:latin typeface="Arial"/>
                <a:cs typeface="Arial"/>
              </a:rPr>
              <a:t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a:t>
            </a:r>
            <a:endParaRPr sz="1600" b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4339" name="Объект 3"/>
          <p:cNvSpPr>
            <a:spLocks noGrp="1" noChangeShapeType="1"/>
          </p:cNvSpPr>
          <p:nvPr>
            <p:ph/>
          </p:nvPr>
        </p:nvSpPr>
        <p:spPr bwMode="auto">
          <a:xfrm>
            <a:off x="719136" y="1342495"/>
            <a:ext cx="11316279" cy="5330754"/>
          </a:xfrm>
          <a:prstGeom prst="rect">
            <a:avLst/>
          </a:prstGeom>
        </p:spPr>
        <p:txBody>
          <a:bodyPr lIns="90000" tIns="46800" rIns="90000" bIns="46800" anchor="t"/>
          <a:lstStyle>
            <a:lvl1pPr marL="342900" indent="342900" algn="l" defTabSz="447675">
              <a:lnSpc>
                <a:spcPct val="100000"/>
              </a:lnSpc>
              <a:spcBef>
                <a:spcPts val="813"/>
              </a:spcBef>
              <a:spcAft>
                <a:spcPts val="13"/>
              </a:spcAft>
              <a:buNone/>
              <a:defRPr sz="32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713"/>
              </a:spcBef>
              <a:spcAft>
                <a:spcPts val="13"/>
              </a:spcAft>
              <a:buNone/>
              <a:defRPr sz="2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613"/>
              </a:spcBef>
              <a:spcAft>
                <a:spcPts val="13"/>
              </a:spcAft>
              <a:buNone/>
              <a:defRPr sz="24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r>
              <a:rPr lang="ru-RU" sz="2000" dirty="0" smtClean="0"/>
              <a:t>В </a:t>
            </a:r>
            <a:r>
              <a:rPr lang="ru-RU" sz="2000" dirty="0"/>
              <a:t>заявлении родителями (законными представителями) обучающегося указываются следующие сведения:</a:t>
            </a:r>
          </a:p>
          <a:p>
            <a:r>
              <a:rPr lang="ru-RU" sz="2000" dirty="0"/>
              <a:t>а) фамилия, имя, отчество (последнее - при наличии) обучающегося;</a:t>
            </a:r>
          </a:p>
          <a:p>
            <a:r>
              <a:rPr lang="ru-RU" sz="2000" dirty="0"/>
              <a:t>б) дата и место рождения обучающегося;</a:t>
            </a:r>
          </a:p>
          <a:p>
            <a:r>
              <a:rPr lang="ru-RU" sz="2000" dirty="0"/>
              <a:t>в) фамилия, имя, отчество (последнее - при наличии) родителей (законных представителей) обучающегося;</a:t>
            </a:r>
          </a:p>
          <a:p>
            <a:r>
              <a:rPr lang="ru-RU" sz="2000" dirty="0"/>
              <a:t>г) класс с углубленным изучением отдельных учебных предметов либо класс профильного обучения, для приема либо перевода в который организован индивидуальный отбор обучающихся;</a:t>
            </a:r>
          </a:p>
          <a:p>
            <a:r>
              <a:rPr lang="ru-RU" sz="2000" dirty="0"/>
              <a:t>д) обстоятельства, </a:t>
            </a:r>
            <a:r>
              <a:rPr lang="ru-RU" sz="2000" dirty="0" smtClean="0"/>
              <a:t>свидетельствующие </a:t>
            </a:r>
            <a:r>
              <a:rPr lang="ru-RU" sz="2000" dirty="0"/>
              <a:t>о наличии преимущественного права зачисления обучающегося.</a:t>
            </a:r>
          </a:p>
          <a:p>
            <a:r>
              <a:rPr lang="ru-RU" sz="2000" dirty="0"/>
              <a:t>Для подтверждения </a:t>
            </a:r>
            <a:r>
              <a:rPr lang="ru-RU" sz="2000" dirty="0" smtClean="0"/>
              <a:t>обстоятельств, </a:t>
            </a:r>
            <a:r>
              <a:rPr lang="ru-RU" sz="2000" dirty="0"/>
              <a:t>предоставляются соответствующие документы.</a:t>
            </a:r>
          </a:p>
          <a:p>
            <a:pPr algn="just"/>
            <a:endParaRPr sz="1400" dirty="0"/>
          </a:p>
        </p:txBody>
      </p:sp>
      <p:pic>
        <p:nvPicPr>
          <p:cNvPr id="1601737319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262832" y="-52915"/>
            <a:ext cx="1102792" cy="155973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55440" y="1772816"/>
            <a:ext cx="10873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207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38" name="Заголовок 2"/>
          <p:cNvSpPr>
            <a:spLocks noGrp="1" noChangeShapeType="1"/>
          </p:cNvSpPr>
          <p:nvPr>
            <p:ph type="title"/>
          </p:nvPr>
        </p:nvSpPr>
        <p:spPr bwMode="auto">
          <a:xfrm>
            <a:off x="814386" y="62970"/>
            <a:ext cx="10766425" cy="1176337"/>
          </a:xfrm>
          <a:prstGeom prst="rect">
            <a:avLst/>
          </a:prstGeom>
        </p:spPr>
        <p:txBody>
          <a:bodyPr lIns="90000" tIns="46800" rIns="90000" bIns="46800" anchor="ctr" anchorCtr="0"/>
          <a:lstStyle>
            <a:lvl1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0" indent="0" algn="ctr" defTabSz="447675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None/>
              <a:defRPr sz="4400" b="1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marL="0" lvl="0" indent="0" algn="l">
              <a:spcBef>
                <a:spcPts val="13"/>
              </a:spcBef>
              <a:buNone/>
              <a:defRPr/>
            </a:pPr>
            <a:r>
              <a:rPr lang="ru-RU" sz="1600" b="0" dirty="0" smtClean="0">
                <a:solidFill>
                  <a:srgbClr val="C00000"/>
                </a:solidFill>
                <a:latin typeface="Arial"/>
                <a:cs typeface="Arial"/>
              </a:rPr>
              <a:t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a:t>
            </a:r>
            <a:endParaRPr sz="1600" b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4339" name="Объект 3"/>
          <p:cNvSpPr>
            <a:spLocks noGrp="1" noChangeShapeType="1"/>
          </p:cNvSpPr>
          <p:nvPr>
            <p:ph/>
          </p:nvPr>
        </p:nvSpPr>
        <p:spPr bwMode="auto">
          <a:xfrm>
            <a:off x="719136" y="1342495"/>
            <a:ext cx="11316279" cy="5330754"/>
          </a:xfrm>
          <a:prstGeom prst="rect">
            <a:avLst/>
          </a:prstGeom>
        </p:spPr>
        <p:txBody>
          <a:bodyPr lIns="90000" tIns="46800" rIns="90000" bIns="46800" anchor="t"/>
          <a:lstStyle>
            <a:lvl1pPr marL="342900" indent="342900" algn="l" defTabSz="447675">
              <a:lnSpc>
                <a:spcPct val="100000"/>
              </a:lnSpc>
              <a:spcBef>
                <a:spcPts val="813"/>
              </a:spcBef>
              <a:spcAft>
                <a:spcPts val="13"/>
              </a:spcAft>
              <a:buNone/>
              <a:defRPr sz="3200" b="0" i="0">
                <a:solidFill>
                  <a:srgbClr val="000000"/>
                </a:solidFill>
                <a:latin typeface="Arial"/>
                <a:ea typeface="Tahoma"/>
              </a:defRPr>
            </a:lvl1pPr>
            <a:lvl2pPr marL="742950" indent="1200150" algn="l" defTabSz="447675">
              <a:lnSpc>
                <a:spcPct val="100000"/>
              </a:lnSpc>
              <a:spcBef>
                <a:spcPts val="713"/>
              </a:spcBef>
              <a:spcAft>
                <a:spcPts val="13"/>
              </a:spcAft>
              <a:buNone/>
              <a:defRPr sz="2800" b="0" i="0">
                <a:solidFill>
                  <a:srgbClr val="000000"/>
                </a:solidFill>
                <a:latin typeface="Arial"/>
                <a:ea typeface="Tahoma"/>
              </a:defRPr>
            </a:lvl2pPr>
            <a:lvl3pPr marL="1143000" indent="2057400" algn="l" defTabSz="447675">
              <a:lnSpc>
                <a:spcPct val="100000"/>
              </a:lnSpc>
              <a:spcBef>
                <a:spcPts val="613"/>
              </a:spcBef>
              <a:spcAft>
                <a:spcPts val="13"/>
              </a:spcAft>
              <a:buNone/>
              <a:defRPr sz="2400" b="0" i="0">
                <a:solidFill>
                  <a:srgbClr val="000000"/>
                </a:solidFill>
                <a:latin typeface="Arial"/>
                <a:ea typeface="Tahoma"/>
              </a:defRPr>
            </a:lvl3pPr>
            <a:lvl4pPr marL="1600200" indent="29718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4pPr>
            <a:lvl5pPr marL="2057400" indent="3886200" algn="l" defTabSz="447675">
              <a:lnSpc>
                <a:spcPct val="100000"/>
              </a:lnSpc>
              <a:spcBef>
                <a:spcPts val="513"/>
              </a:spcBef>
              <a:spcAft>
                <a:spcPts val="13"/>
              </a:spcAft>
              <a:buNone/>
              <a:defRPr sz="2000" b="0" i="0">
                <a:solidFill>
                  <a:srgbClr val="000000"/>
                </a:solidFill>
                <a:latin typeface="Arial"/>
                <a:ea typeface="Tahoma"/>
              </a:defRPr>
            </a:lvl5pPr>
          </a:lstStyle>
          <a:p>
            <a:pPr algn="just"/>
            <a:endParaRPr lang="ru-RU" sz="2000" dirty="0" smtClean="0"/>
          </a:p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Образовательные </a:t>
            </a:r>
            <a:r>
              <a:rPr lang="ru-RU" sz="2000" dirty="0"/>
              <a:t>организации при осуществлении индивидуального отбора обучающихся обязаны обеспечить соблюдение прав граждан на получение образования, установленных законодательством Российской Федерации, создать условия гласности и открытости, обеспечить объективность оценки способностей и склонностей обучающихся.</a:t>
            </a:r>
          </a:p>
          <a:p>
            <a:pPr algn="just"/>
            <a:endParaRPr dirty="0"/>
          </a:p>
        </p:txBody>
      </p:sp>
      <p:pic>
        <p:nvPicPr>
          <p:cNvPr id="1601737319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262832" y="-52915"/>
            <a:ext cx="1102792" cy="155973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55440" y="1772816"/>
            <a:ext cx="10873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222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1"/>
          <p:cNvSpPr txBox="1">
            <a:spLocks noGrp="1" noChangeShapeType="1"/>
          </p:cNvSpPr>
          <p:nvPr/>
        </p:nvSpPr>
        <p:spPr bwMode="auto">
          <a:xfrm>
            <a:off x="9347200" y="14287"/>
            <a:ext cx="2843211" cy="361950"/>
          </a:xfrm>
          <a:prstGeom prst="rect">
            <a:avLst/>
          </a:prstGeom>
          <a:noFill/>
        </p:spPr>
        <p:txBody>
          <a:bodyPr lIns="90000" tIns="46800" rIns="90000" bIns="4680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6387" name="TextBox 6"/>
          <p:cNvSpPr txBox="1">
            <a:spLocks noGrp="1" noChangeShapeType="1"/>
          </p:cNvSpPr>
          <p:nvPr/>
        </p:nvSpPr>
        <p:spPr bwMode="auto">
          <a:xfrm>
            <a:off x="3647729" y="376237"/>
            <a:ext cx="7615104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sz="2000" b="1" i="0" u="none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Парламентский урок – 2025 «Святое дело – Родине служить!» («</a:t>
            </a:r>
            <a:r>
              <a:rPr lang="ru-RU" dirty="0" err="1">
                <a:solidFill>
                  <a:srgbClr val="C00000"/>
                </a:solidFill>
              </a:rPr>
              <a:t>Ватанга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хезмәт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ит</a:t>
            </a:r>
            <a:r>
              <a:rPr lang="tt-RU" dirty="0">
                <a:solidFill>
                  <a:srgbClr val="C00000"/>
                </a:solidFill>
              </a:rPr>
              <a:t>ү</a:t>
            </a:r>
            <a:r>
              <a:rPr lang="ru-RU" dirty="0">
                <a:solidFill>
                  <a:srgbClr val="C00000"/>
                </a:solidFill>
              </a:rPr>
              <a:t> – </a:t>
            </a:r>
            <a:r>
              <a:rPr lang="ru-RU" dirty="0" err="1">
                <a:solidFill>
                  <a:srgbClr val="C00000"/>
                </a:solidFill>
              </a:rPr>
              <a:t>изге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бурыч</a:t>
            </a:r>
            <a:r>
              <a:rPr lang="ru-RU" dirty="0" smtClean="0">
                <a:solidFill>
                  <a:srgbClr val="C00000"/>
                </a:solidFill>
              </a:rPr>
              <a:t>!») приурочен   к Году </a:t>
            </a:r>
            <a:r>
              <a:rPr lang="ru-RU" dirty="0">
                <a:solidFill>
                  <a:srgbClr val="C00000"/>
                </a:solidFill>
              </a:rPr>
              <a:t>защитника Отечества и 80-летию Победы в Великой Отечественной войне.  </a:t>
            </a:r>
          </a:p>
          <a:p>
            <a:pPr lvl="0" algn="ctr">
              <a:defRPr/>
            </a:pPr>
            <a:r>
              <a:rPr sz="2000" b="1" i="0" u="none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2000" b="1" i="0" u="none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sz="20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388" name="TextBox 7"/>
          <p:cNvSpPr txBox="1">
            <a:spLocks noGrp="1" noChangeShapeType="1"/>
          </p:cNvSpPr>
          <p:nvPr/>
        </p:nvSpPr>
        <p:spPr bwMode="auto">
          <a:xfrm>
            <a:off x="983432" y="195262"/>
            <a:ext cx="10647355" cy="411839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lvl="0" algn="l">
              <a:defRPr/>
            </a:pPr>
            <a:r>
              <a:rPr sz="2100" b="1" i="0" u="none" dirty="0" smtClean="0">
                <a:solidFill>
                  <a:srgbClr val="473A1D"/>
                </a:solidFill>
                <a:latin typeface="Arial"/>
                <a:ea typeface="Arial"/>
                <a:cs typeface="Arial"/>
              </a:rPr>
              <a:t> </a:t>
            </a:r>
            <a:endParaRPr dirty="0">
              <a:solidFill>
                <a:srgbClr val="473A1D"/>
              </a:solidFill>
              <a:latin typeface="Arial"/>
              <a:cs typeface="Arial"/>
            </a:endParaRPr>
          </a:p>
        </p:txBody>
      </p:sp>
      <p:pic>
        <p:nvPicPr>
          <p:cNvPr id="889009636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1262832" y="-52915"/>
            <a:ext cx="1102792" cy="155973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11423" y="1844824"/>
            <a:ext cx="1000911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</a:p>
          <a:p>
            <a:pPr algn="ctr"/>
            <a:r>
              <a:rPr lang="ru-RU" sz="1600" i="1" dirty="0" smtClean="0">
                <a:solidFill>
                  <a:srgbClr val="C00000"/>
                </a:solidFill>
              </a:rPr>
              <a:t>муниципальный </a:t>
            </a:r>
            <a:r>
              <a:rPr lang="ru-RU" sz="1600" i="1" dirty="0">
                <a:solidFill>
                  <a:srgbClr val="C00000"/>
                </a:solidFill>
              </a:rPr>
              <a:t>(отборочный) этап – с 3 по 28 февраля 2025 года</a:t>
            </a:r>
            <a:r>
              <a:rPr lang="ru-RU" sz="1600" i="1" dirty="0" smtClean="0">
                <a:solidFill>
                  <a:srgbClr val="C00000"/>
                </a:solidFill>
              </a:rPr>
              <a:t>; </a:t>
            </a:r>
          </a:p>
          <a:p>
            <a:pPr algn="ctr"/>
            <a:r>
              <a:rPr lang="ru-RU" sz="1600" i="1" dirty="0" smtClean="0">
                <a:solidFill>
                  <a:srgbClr val="C00000"/>
                </a:solidFill>
              </a:rPr>
              <a:t>работы представить на республиканский этап </a:t>
            </a:r>
            <a:r>
              <a:rPr lang="ru-RU" sz="1600" i="1" u="sng" dirty="0" smtClean="0">
                <a:solidFill>
                  <a:srgbClr val="C00000"/>
                </a:solidFill>
              </a:rPr>
              <a:t>до 10 марта</a:t>
            </a:r>
            <a:r>
              <a:rPr lang="ru-RU" sz="1600" i="1" dirty="0" smtClean="0">
                <a:solidFill>
                  <a:srgbClr val="C00000"/>
                </a:solidFill>
              </a:rPr>
              <a:t>; </a:t>
            </a:r>
            <a:endParaRPr lang="ru-RU" sz="1600" i="1" dirty="0">
              <a:solidFill>
                <a:srgbClr val="C00000"/>
              </a:solidFill>
            </a:endParaRPr>
          </a:p>
          <a:p>
            <a:pPr algn="ctr"/>
            <a:r>
              <a:rPr lang="ru-RU" sz="1600" i="1" dirty="0">
                <a:solidFill>
                  <a:srgbClr val="C00000"/>
                </a:solidFill>
              </a:rPr>
              <a:t>республиканский (финальный) этап – с 17 по 31 марта 2025 года.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 </a:t>
            </a:r>
            <a:endParaRPr lang="ru-RU" sz="1600" dirty="0">
              <a:solidFill>
                <a:srgbClr val="C00000"/>
              </a:solidFill>
            </a:endParaRPr>
          </a:p>
          <a:p>
            <a:r>
              <a:rPr lang="ru-RU" sz="1600" dirty="0" smtClean="0"/>
              <a:t> Конкурс  </a:t>
            </a:r>
            <a:r>
              <a:rPr lang="ru-RU" sz="1600" dirty="0"/>
              <a:t>детских рисунков «С чего начинается </a:t>
            </a:r>
            <a:r>
              <a:rPr lang="ru-RU" sz="1600" dirty="0" smtClean="0"/>
              <a:t>Родина» </a:t>
            </a:r>
            <a:endParaRPr lang="ru-RU" sz="1600" dirty="0"/>
          </a:p>
          <a:p>
            <a:r>
              <a:rPr lang="ru-RU" sz="1600" dirty="0" smtClean="0"/>
              <a:t> Конкурс  </a:t>
            </a:r>
            <a:r>
              <a:rPr lang="ru-RU" sz="1600" dirty="0"/>
              <a:t>сочинений на темы «Защитники Отечества в моей семье», «Живая история подвига», </a:t>
            </a:r>
            <a:r>
              <a:rPr lang="ru-RU" sz="1600" dirty="0" smtClean="0"/>
              <a:t> «</a:t>
            </a:r>
            <a:r>
              <a:rPr lang="ru-RU" sz="1600" dirty="0"/>
              <a:t>Я помню! Я горжусь!», «По зову сердца на защиту Родины» (для кадет) </a:t>
            </a:r>
            <a:r>
              <a:rPr lang="ru-RU" sz="1600" dirty="0" smtClean="0"/>
              <a:t> </a:t>
            </a:r>
            <a:endParaRPr lang="ru-RU" sz="1600" dirty="0"/>
          </a:p>
          <a:p>
            <a:r>
              <a:rPr lang="ru-RU" sz="1600" dirty="0" smtClean="0"/>
              <a:t> Конкурс  </a:t>
            </a:r>
            <a:r>
              <a:rPr lang="ru-RU" sz="1600" dirty="0"/>
              <a:t>эссе «Есть память, которой не будет забвенья и слава, которой не будет конца!» </a:t>
            </a:r>
            <a:endParaRPr lang="ru-RU" sz="1600" dirty="0" smtClean="0"/>
          </a:p>
          <a:p>
            <a:r>
              <a:rPr lang="ru-RU" sz="1600" dirty="0" smtClean="0"/>
              <a:t> Конкурс  </a:t>
            </a:r>
            <a:r>
              <a:rPr lang="ru-RU" sz="1600" dirty="0"/>
              <a:t>видеороликов   о деятельности школьных музеев «Герои нашего Отечества: история и современность»  </a:t>
            </a:r>
            <a:r>
              <a:rPr lang="ru-RU" sz="1600" dirty="0" smtClean="0"/>
              <a:t> </a:t>
            </a:r>
            <a:endParaRPr lang="ru-RU" sz="1600" dirty="0"/>
          </a:p>
          <a:p>
            <a:r>
              <a:rPr lang="ru-RU" sz="1600" dirty="0" smtClean="0"/>
              <a:t> Конкурс </a:t>
            </a:r>
            <a:r>
              <a:rPr lang="ru-RU" sz="1600" dirty="0"/>
              <a:t>индивидуальных проектов «Защитники Отечества в истории моей семьи»  </a:t>
            </a:r>
            <a:r>
              <a:rPr lang="ru-RU" sz="1600" dirty="0" smtClean="0"/>
              <a:t> </a:t>
            </a:r>
            <a:endParaRPr lang="ru-RU" sz="1600" dirty="0"/>
          </a:p>
          <a:p>
            <a:r>
              <a:rPr lang="ru-RU" sz="1600" dirty="0"/>
              <a:t> </a:t>
            </a:r>
            <a:r>
              <a:rPr lang="ru-RU" sz="1600" dirty="0" smtClean="0"/>
              <a:t>Конкурс  </a:t>
            </a:r>
            <a:r>
              <a:rPr lang="ru-RU" sz="1600" dirty="0"/>
              <a:t>исследовательских работ «Вписаны особою строкою в историю России и Татарстана» </a:t>
            </a:r>
            <a:r>
              <a:rPr lang="ru-RU" sz="1600" dirty="0" smtClean="0"/>
              <a:t>  Конкурса </a:t>
            </a:r>
            <a:r>
              <a:rPr lang="ru-RU" sz="1600" dirty="0"/>
              <a:t>методических разработок уроков и внеурочных мероприятий для педагогических </a:t>
            </a:r>
            <a:r>
              <a:rPr lang="ru-RU" sz="1600" dirty="0" smtClean="0"/>
              <a:t>работников</a:t>
            </a:r>
          </a:p>
          <a:p>
            <a:endParaRPr lang="ru-RU" dirty="0"/>
          </a:p>
          <a:p>
            <a:r>
              <a:rPr lang="ru-RU" dirty="0" smtClean="0">
                <a:solidFill>
                  <a:srgbClr val="C00000"/>
                </a:solidFill>
              </a:rPr>
              <a:t>Формы и место для предоставления работ уточнены в приказе МОиН РТ от 27.12.2024 № под-2203/24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23" y="174711"/>
            <a:ext cx="2592289" cy="1824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1"/>
          <p:cNvSpPr txBox="1">
            <a:spLocks noGrp="1" noChangeShapeType="1"/>
          </p:cNvSpPr>
          <p:nvPr/>
        </p:nvSpPr>
        <p:spPr bwMode="auto">
          <a:xfrm>
            <a:off x="9347200" y="14287"/>
            <a:ext cx="2843211" cy="361950"/>
          </a:xfrm>
          <a:prstGeom prst="rect">
            <a:avLst/>
          </a:prstGeom>
          <a:noFill/>
        </p:spPr>
        <p:txBody>
          <a:bodyPr lIns="90000" tIns="46800" rIns="90000" bIns="4680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6387" name="TextBox 6"/>
          <p:cNvSpPr txBox="1">
            <a:spLocks noGrp="1" noChangeShapeType="1"/>
          </p:cNvSpPr>
          <p:nvPr/>
        </p:nvSpPr>
        <p:spPr bwMode="auto">
          <a:xfrm>
            <a:off x="767409" y="762924"/>
            <a:ext cx="7704855" cy="66787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hangingPunct="0"/>
            <a:r>
              <a:rPr sz="2000" b="1" i="0" u="none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Республиканский конкурс на лучший очерк «Война глазами детей»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endParaRPr lang="ru-RU" b="1" dirty="0" smtClean="0">
              <a:solidFill>
                <a:srgbClr val="C00000"/>
              </a:solidFill>
            </a:endParaRPr>
          </a:p>
          <a:p>
            <a:pPr hangingPunct="0"/>
            <a:r>
              <a:rPr lang="ru-RU" sz="1400" dirty="0" smtClean="0">
                <a:solidFill>
                  <a:srgbClr val="C00000"/>
                </a:solidFill>
              </a:rPr>
              <a:t>во исполнение п.1.3 </a:t>
            </a:r>
            <a:r>
              <a:rPr lang="ru-RU" sz="1400" dirty="0">
                <a:solidFill>
                  <a:srgbClr val="C00000"/>
                </a:solidFill>
              </a:rPr>
              <a:t>протокола заседания Координационного совета Республики Татарстан по патриотическому воспитанию граждан в Республике Татарстан </a:t>
            </a:r>
            <a:r>
              <a:rPr lang="ru-RU" sz="1400" dirty="0" smtClean="0">
                <a:solidFill>
                  <a:srgbClr val="C00000"/>
                </a:solidFill>
              </a:rPr>
              <a:t> проводится совместно </a:t>
            </a:r>
            <a:r>
              <a:rPr lang="ru-RU" sz="1400" dirty="0">
                <a:solidFill>
                  <a:srgbClr val="C00000"/>
                </a:solidFill>
              </a:rPr>
              <a:t>с Министерством культуры Республики Татарстан, военным комиссариатом Республики Татарстан </a:t>
            </a:r>
          </a:p>
          <a:p>
            <a:pPr hangingPunct="0"/>
            <a:r>
              <a:rPr lang="ru-RU" dirty="0"/>
              <a:t> </a:t>
            </a:r>
            <a:endParaRPr lang="ru-RU" dirty="0">
              <a:solidFill>
                <a:srgbClr val="C00000"/>
              </a:solidFill>
            </a:endParaRPr>
          </a:p>
          <a:p>
            <a:pPr algn="ctr" hangingPunct="0"/>
            <a:r>
              <a:rPr lang="ru-RU" dirty="0" smtClean="0">
                <a:solidFill>
                  <a:srgbClr val="C00000"/>
                </a:solidFill>
              </a:rPr>
              <a:t> Две номинации: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ru-RU" dirty="0" smtClean="0"/>
              <a:t>очерк, раскрывающий тему «Хотят ли русские войны – спросите вы у тишины»; </a:t>
            </a:r>
          </a:p>
          <a:p>
            <a:r>
              <a:rPr lang="ru-RU" dirty="0" smtClean="0"/>
              <a:t>очерк</a:t>
            </a:r>
            <a:r>
              <a:rPr lang="ru-RU" dirty="0"/>
              <a:t>, раскрывающий тему «В моей семье – участник СВО».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Три категории участников: 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ru-RU" dirty="0"/>
              <a:t>обучающиеся 5-7 классов </a:t>
            </a:r>
            <a:r>
              <a:rPr lang="ru-RU" dirty="0" smtClean="0"/>
              <a:t>школ (категория </a:t>
            </a:r>
            <a:r>
              <a:rPr lang="ru-RU" dirty="0"/>
              <a:t>1); </a:t>
            </a:r>
            <a:endParaRPr lang="ru-RU" dirty="0" smtClean="0"/>
          </a:p>
          <a:p>
            <a:r>
              <a:rPr lang="ru-RU" dirty="0" smtClean="0"/>
              <a:t>обучающиеся </a:t>
            </a:r>
            <a:r>
              <a:rPr lang="ru-RU" dirty="0"/>
              <a:t>8-9 классов </a:t>
            </a:r>
            <a:r>
              <a:rPr lang="ru-RU" dirty="0" smtClean="0"/>
              <a:t>школ (категория </a:t>
            </a:r>
            <a:r>
              <a:rPr lang="ru-RU" dirty="0"/>
              <a:t>2); </a:t>
            </a:r>
            <a:endParaRPr lang="ru-RU" dirty="0" smtClean="0"/>
          </a:p>
          <a:p>
            <a:r>
              <a:rPr lang="ru-RU" dirty="0" smtClean="0"/>
              <a:t>обучающиеся </a:t>
            </a:r>
            <a:r>
              <a:rPr lang="ru-RU" dirty="0"/>
              <a:t>10-11  классов </a:t>
            </a:r>
            <a:r>
              <a:rPr lang="ru-RU" dirty="0" smtClean="0"/>
              <a:t>школ (категория </a:t>
            </a:r>
            <a:r>
              <a:rPr lang="ru-RU" dirty="0"/>
              <a:t>3).</a:t>
            </a:r>
          </a:p>
          <a:p>
            <a:pPr algn="ctr"/>
            <a:r>
              <a:rPr lang="ru-RU" dirty="0"/>
              <a:t> 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Три этапа</a:t>
            </a:r>
            <a:r>
              <a:rPr lang="ru-RU" dirty="0">
                <a:solidFill>
                  <a:srgbClr val="C00000"/>
                </a:solidFill>
              </a:rPr>
              <a:t>:</a:t>
            </a:r>
          </a:p>
          <a:p>
            <a:r>
              <a:rPr lang="ru-RU" dirty="0"/>
              <a:t>школьный этап Конкурса –   с 10 по 17 марта 2025 года;</a:t>
            </a:r>
          </a:p>
          <a:p>
            <a:r>
              <a:rPr lang="ru-RU" dirty="0"/>
              <a:t>муниципальный этап Конкурса –  с 18 по 28 марта 2025 года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на заключительный этап работы предоставляются до 10 апреля;</a:t>
            </a:r>
            <a:endParaRPr lang="ru-RU" dirty="0"/>
          </a:p>
          <a:p>
            <a:r>
              <a:rPr lang="ru-RU" dirty="0"/>
              <a:t>заключительный республиканский этап Конкурса  – с 7 по 17 апреля 2025 года.</a:t>
            </a:r>
          </a:p>
          <a:p>
            <a:endParaRPr lang="ru-RU" dirty="0"/>
          </a:p>
          <a:p>
            <a:pPr algn="ctr">
              <a:defRPr/>
            </a:pPr>
            <a:endParaRPr lang="ru-RU" dirty="0"/>
          </a:p>
          <a:p>
            <a:pPr lvl="0" algn="ctr">
              <a:defRPr/>
            </a:pPr>
            <a:r>
              <a:rPr sz="2000" b="1" i="0" u="none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2000" b="1" i="0" u="none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sz="20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388" name="TextBox 7"/>
          <p:cNvSpPr txBox="1">
            <a:spLocks noGrp="1" noChangeShapeType="1"/>
          </p:cNvSpPr>
          <p:nvPr/>
        </p:nvSpPr>
        <p:spPr bwMode="auto">
          <a:xfrm>
            <a:off x="983432" y="195262"/>
            <a:ext cx="10647355" cy="411839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lvl="0" algn="l">
              <a:defRPr/>
            </a:pPr>
            <a:r>
              <a:rPr sz="2100" b="1" i="0" u="none" dirty="0" smtClean="0">
                <a:solidFill>
                  <a:srgbClr val="473A1D"/>
                </a:solidFill>
                <a:latin typeface="Arial"/>
                <a:ea typeface="Arial"/>
                <a:cs typeface="Arial"/>
              </a:rPr>
              <a:t> </a:t>
            </a:r>
            <a:endParaRPr dirty="0">
              <a:solidFill>
                <a:srgbClr val="473A1D"/>
              </a:solidFill>
              <a:latin typeface="Arial"/>
              <a:cs typeface="Arial"/>
            </a:endParaRPr>
          </a:p>
        </p:txBody>
      </p:sp>
      <p:pic>
        <p:nvPicPr>
          <p:cNvPr id="889009636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262832" y="-52915"/>
            <a:ext cx="1102792" cy="155973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11423" y="1844824"/>
            <a:ext cx="10719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2344" y="3068960"/>
            <a:ext cx="2880320" cy="3709872"/>
          </a:xfrm>
          <a:prstGeom prst="rect">
            <a:avLst/>
          </a:prstGeom>
          <a:solidFill>
            <a:srgbClr val="FF0000"/>
          </a:solidFill>
          <a:ln w="9525">
            <a:solidFill>
              <a:srgbClr val="F8F7F7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8296" y="836713"/>
            <a:ext cx="2946296" cy="216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4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1"/>
          <p:cNvSpPr txBox="1">
            <a:spLocks noGrp="1" noChangeShapeType="1"/>
          </p:cNvSpPr>
          <p:nvPr/>
        </p:nvSpPr>
        <p:spPr bwMode="auto">
          <a:xfrm>
            <a:off x="9347200" y="14287"/>
            <a:ext cx="2843211" cy="361950"/>
          </a:xfrm>
          <a:prstGeom prst="rect">
            <a:avLst/>
          </a:prstGeom>
          <a:noFill/>
        </p:spPr>
        <p:txBody>
          <a:bodyPr lIns="90000" tIns="46800" rIns="90000" bIns="4680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6387" name="TextBox 6"/>
          <p:cNvSpPr txBox="1">
            <a:spLocks noGrp="1" noChangeShapeType="1"/>
          </p:cNvSpPr>
          <p:nvPr/>
        </p:nvSpPr>
        <p:spPr bwMode="auto">
          <a:xfrm>
            <a:off x="824971" y="764116"/>
            <a:ext cx="92314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hangingPunct="0"/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«О проведении тематического урока «Финансовая безопасность</a:t>
            </a:r>
            <a:r>
              <a:rPr lang="ru-RU" dirty="0" smtClean="0">
                <a:solidFill>
                  <a:srgbClr val="C00000"/>
                </a:solidFill>
              </a:rPr>
              <a:t>»</a:t>
            </a:r>
          </a:p>
          <a:p>
            <a:pPr algn="ctr" hangingPunct="0"/>
            <a:r>
              <a:rPr lang="ru-RU" dirty="0" smtClean="0">
                <a:solidFill>
                  <a:srgbClr val="C00000"/>
                </a:solidFill>
              </a:rPr>
              <a:t> (письмо МОиН РТ от 26.02.2025  № 2794/25) </a:t>
            </a:r>
            <a:endParaRPr sz="2000" dirty="0">
              <a:solidFill>
                <a:srgbClr val="C00000"/>
              </a:solidFill>
              <a:cs typeface="Arial"/>
            </a:endParaRPr>
          </a:p>
        </p:txBody>
      </p:sp>
      <p:sp>
        <p:nvSpPr>
          <p:cNvPr id="16388" name="TextBox 7"/>
          <p:cNvSpPr txBox="1">
            <a:spLocks noGrp="1" noChangeShapeType="1"/>
          </p:cNvSpPr>
          <p:nvPr/>
        </p:nvSpPr>
        <p:spPr bwMode="auto">
          <a:xfrm>
            <a:off x="983432" y="195262"/>
            <a:ext cx="10647355" cy="411839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lvl="0" algn="l">
              <a:defRPr/>
            </a:pPr>
            <a:r>
              <a:rPr sz="2100" b="1" i="0" u="none" dirty="0" smtClean="0">
                <a:solidFill>
                  <a:srgbClr val="473A1D"/>
                </a:solidFill>
                <a:latin typeface="Arial"/>
                <a:ea typeface="Arial"/>
                <a:cs typeface="Arial"/>
              </a:rPr>
              <a:t> </a:t>
            </a:r>
            <a:endParaRPr dirty="0">
              <a:solidFill>
                <a:srgbClr val="473A1D"/>
              </a:solidFill>
              <a:latin typeface="Arial"/>
              <a:cs typeface="Arial"/>
            </a:endParaRPr>
          </a:p>
        </p:txBody>
      </p:sp>
      <p:pic>
        <p:nvPicPr>
          <p:cNvPr id="889009636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1262832" y="-52915"/>
            <a:ext cx="1102792" cy="155973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79377" y="1844825"/>
            <a:ext cx="11587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1.Методические </a:t>
            </a:r>
            <a:r>
              <a:rPr lang="ru-RU" dirty="0"/>
              <a:t>рекомендации по подготовке и проведению тематического урока «Финансовая безопасность личности в сети интернет</a:t>
            </a:r>
            <a:r>
              <a:rPr lang="ru-RU" dirty="0" smtClean="0"/>
              <a:t>»  </a:t>
            </a:r>
            <a:endParaRPr lang="ru-RU" dirty="0"/>
          </a:p>
          <a:p>
            <a:pPr algn="ctr"/>
            <a:r>
              <a:rPr lang="ru-RU" dirty="0" smtClean="0"/>
              <a:t> 2.Презентация  </a:t>
            </a:r>
            <a:r>
              <a:rPr lang="ru-RU" dirty="0"/>
              <a:t>тематического урока «Финансовая безопасность личности в сети </a:t>
            </a:r>
            <a:r>
              <a:rPr lang="ru-RU" dirty="0" smtClean="0"/>
              <a:t>интернет» </a:t>
            </a:r>
            <a:endParaRPr lang="ru-RU" dirty="0"/>
          </a:p>
          <a:p>
            <a:pPr algn="ctr"/>
            <a:r>
              <a:rPr lang="ru-RU" dirty="0" smtClean="0"/>
              <a:t>  3.Рекомендации </a:t>
            </a:r>
            <a:r>
              <a:rPr lang="ru-RU" dirty="0"/>
              <a:t>по работе с презентацией   тематического урока «Финансовая </a:t>
            </a:r>
            <a:r>
              <a:rPr lang="ru-RU" dirty="0" smtClean="0"/>
              <a:t>безопасность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161" y="3045154"/>
            <a:ext cx="4320480" cy="30689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1899" y="2955676"/>
            <a:ext cx="5183400" cy="25013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294" y="4156005"/>
            <a:ext cx="3668628" cy="2592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5299" y="4725144"/>
            <a:ext cx="3171255" cy="213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6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986" name="Прямоугольник 2"/>
          <p:cNvSpPr>
            <a:spLocks noGrp="1" noChangeShapeType="1"/>
          </p:cNvSpPr>
          <p:nvPr/>
        </p:nvSpPr>
        <p:spPr bwMode="auto">
          <a:xfrm>
            <a:off x="719136" y="1989136"/>
            <a:ext cx="11473221" cy="2743559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lvl="0" algn="ctr">
              <a:defRPr/>
            </a:pPr>
            <a:r>
              <a:rPr lang="ru-RU" sz="5800" b="1" i="0" u="none">
                <a:solidFill>
                  <a:srgbClr val="473A1D"/>
                </a:solidFill>
              </a:rPr>
              <a:t>Спасибо за внимание!</a:t>
            </a:r>
            <a:endParaRPr>
              <a:solidFill>
                <a:srgbClr val="473A1D"/>
              </a:solidFill>
            </a:endParaRPr>
          </a:p>
          <a:p>
            <a:pPr lvl="0" algn="ctr">
              <a:defRPr/>
            </a:pPr>
            <a:endParaRPr sz="5800">
              <a:solidFill>
                <a:srgbClr val="473A1D"/>
              </a:solidFill>
            </a:endParaRPr>
          </a:p>
          <a:p>
            <a:pPr lvl="0" algn="ctr">
              <a:defRPr/>
            </a:pPr>
            <a:r>
              <a:rPr lang="ru-RU" sz="5800" b="1" i="0" u="none">
                <a:solidFill>
                  <a:srgbClr val="473A1D"/>
                </a:solidFill>
              </a:rPr>
              <a:t>Игътибарыгыз өчен рәхмәт!</a:t>
            </a:r>
            <a:endParaRPr>
              <a:solidFill>
                <a:srgbClr val="473A1D"/>
              </a:solidFill>
            </a:endParaRPr>
          </a:p>
        </p:txBody>
      </p:sp>
      <p:pic>
        <p:nvPicPr>
          <p:cNvPr id="1714858796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0712499" y="-52915"/>
            <a:ext cx="1653125" cy="23380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AAAAAA"/>
      </a:accent3>
      <a:accent4>
        <a:srgbClr val="DCDCDC"/>
      </a:accent4>
      <a:accent5>
        <a:srgbClr val="DBF1FA"/>
      </a:accent5>
      <a:accent6>
        <a:srgbClr val="4B9DCA"/>
      </a:accent6>
      <a:hlink>
        <a:srgbClr val="CCCCFF"/>
      </a:hlink>
      <a:folHlink>
        <a:srgbClr val="B2B2B2"/>
      </a:folHlink>
    </a:clrScheme>
    <a:fontScheme name="default">
      <a:majorFont>
        <a:latin typeface="Arial"/>
        <a:ea typeface="Arial"/>
        <a:cs typeface="Arial"/>
      </a:majorFont>
      <a:minorFont>
        <a:latin typeface="Tahoma"/>
        <a:ea typeface="Arial"/>
        <a:cs typeface="Arial"/>
      </a:minorFont>
    </a:fontScheme>
    <a:fmtScheme name="Default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AAAAAA"/>
        </a:accent3>
        <a:accent4>
          <a:srgbClr val="DCDCDC"/>
        </a:accent4>
        <a:accent5>
          <a:srgbClr val="DBF1FA"/>
        </a:accent5>
        <a:accent6>
          <a:srgbClr val="4B9DCA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AA"/>
        </a:accent3>
        <a:accent4>
          <a:srgbClr val="DCDCDC"/>
        </a:accent4>
        <a:accent5>
          <a:srgbClr val="DBF1FA"/>
        </a:accent5>
        <a:accent6>
          <a:srgbClr val="4B9DCA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AAAAAA"/>
        </a:accent3>
        <a:accent4>
          <a:srgbClr val="DCDCDC"/>
        </a:accent4>
        <a:accent5>
          <a:srgbClr val="DBF1FA"/>
        </a:accent5>
        <a:accent6>
          <a:srgbClr val="4B9DCA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AAAAAA"/>
        </a:accent3>
        <a:accent4>
          <a:srgbClr val="DCDCDC"/>
        </a:accent4>
        <a:accent5>
          <a:srgbClr val="DBF1FA"/>
        </a:accent5>
        <a:accent6>
          <a:srgbClr val="4B9DCA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AAAAAA"/>
        </a:accent3>
        <a:accent4>
          <a:srgbClr val="DCDCDC"/>
        </a:accent4>
        <a:accent5>
          <a:srgbClr val="DBF1FA"/>
        </a:accent5>
        <a:accent6>
          <a:srgbClr val="4B9DCA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AAAAAA"/>
        </a:accent3>
        <a:accent4>
          <a:srgbClr val="DCDCDC"/>
        </a:accent4>
        <a:accent5>
          <a:srgbClr val="DBF1FA"/>
        </a:accent5>
        <a:accent6>
          <a:srgbClr val="4B9DCA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AAAAAA"/>
        </a:accent3>
        <a:accent4>
          <a:srgbClr val="DCDCDC"/>
        </a:accent4>
        <a:accent5>
          <a:srgbClr val="DBF1FA"/>
        </a:accent5>
        <a:accent6>
          <a:srgbClr val="4B9DCA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352</TotalTime>
  <Words>1900</Words>
  <Application>Microsoft Office PowerPoint</Application>
  <DocSecurity>0</DocSecurity>
  <PresentationFormat>Широкоэкранный</PresentationFormat>
  <Paragraphs>101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Tahoma</vt:lpstr>
      <vt:lpstr>Default</vt:lpstr>
      <vt:lpstr>Формирование нормативной правовой базы общеобразовательных организаций по вопросам комплектования 10-х классов, в том числе профильных </vt:lpstr>
      <vt:lpstr> Федеральный закон 273-ФЗ "Об образовании в Российской Федерации"</vt:lpstr>
      <vt:lpstr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vt:lpstr>
      <vt:lpstr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vt:lpstr>
      <vt:lpstr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vt:lpstr>
      <vt:lpstr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vt:lpstr>
      <vt:lpstr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vt:lpstr>
      <vt:lpstr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vt:lpstr>
      <vt:lpstr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vt:lpstr>
      <vt:lpstr>Приказ Министерства образования и науки Республики Татарстан от 27.02.2015 № 1156/15 «Об утверждении порядка индивидуального отбора обучающихся при приеме либо переводе в государственные и муниципальные образовательные организации РТ для получения основного общего и среднего общего образования с углубленным изучением отдельных учебных предметов или для профильного обучения»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Лилия Саубанова</dc:creator>
  <cp:keywords/>
  <dc:description/>
  <cp:lastModifiedBy>Татьяна Лустина</cp:lastModifiedBy>
  <cp:revision>156</cp:revision>
  <cp:lastPrinted>2025-02-28T11:09:16Z</cp:lastPrinted>
  <dcterms:created xsi:type="dcterms:W3CDTF">2012-12-03T06:56:00Z</dcterms:created>
  <dcterms:modified xsi:type="dcterms:W3CDTF">2025-02-28T11:42:02Z</dcterms:modified>
  <cp:category/>
  <dc:identifier/>
  <cp:contentStatus/>
  <dc:language/>
  <cp:version/>
</cp:coreProperties>
</file>